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0" r:id="rId2"/>
    <p:sldId id="262" r:id="rId3"/>
    <p:sldId id="256" r:id="rId4"/>
    <p:sldId id="263" r:id="rId5"/>
    <p:sldId id="257" r:id="rId6"/>
    <p:sldId id="259" r:id="rId7"/>
    <p:sldId id="265" r:id="rId8"/>
    <p:sldId id="270" r:id="rId9"/>
    <p:sldId id="276" r:id="rId10"/>
    <p:sldId id="271" r:id="rId11"/>
    <p:sldId id="277" r:id="rId12"/>
    <p:sldId id="272" r:id="rId13"/>
    <p:sldId id="278" r:id="rId14"/>
    <p:sldId id="273" r:id="rId15"/>
    <p:sldId id="279" r:id="rId16"/>
    <p:sldId id="264" r:id="rId17"/>
    <p:sldId id="275" r:id="rId18"/>
    <p:sldId id="267" r:id="rId19"/>
    <p:sldId id="268" r:id="rId20"/>
    <p:sldId id="269" r:id="rId21"/>
    <p:sldId id="280"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52"/>
    <a:srgbClr val="FF6600"/>
    <a:srgbClr val="CC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Color</c:v>
                </c:pt>
              </c:strCache>
            </c:strRef>
          </c:tx>
          <c:dPt>
            <c:idx val="0"/>
            <c:bubble3D val="0"/>
            <c:spPr>
              <a:solidFill>
                <a:srgbClr val="00B050"/>
              </a:solidFill>
            </c:spPr>
          </c:dPt>
          <c:dPt>
            <c:idx val="1"/>
            <c:bubble3D val="0"/>
            <c:spPr>
              <a:solidFill>
                <a:schemeClr val="accent6">
                  <a:lumMod val="75000"/>
                </a:schemeClr>
              </a:solidFill>
            </c:spPr>
          </c:dPt>
          <c:dPt>
            <c:idx val="2"/>
            <c:bubble3D val="0"/>
            <c:spPr>
              <a:solidFill>
                <a:srgbClr val="0070C0"/>
              </a:solidFill>
            </c:spPr>
          </c:dPt>
          <c:dPt>
            <c:idx val="3"/>
            <c:bubble3D val="0"/>
            <c:spPr>
              <a:solidFill>
                <a:srgbClr val="FFC000"/>
              </a:solidFill>
            </c:spPr>
          </c:dPt>
          <c:dLbls>
            <c:dLbl>
              <c:idx val="0"/>
              <c:layout>
                <c:manualLayout>
                  <c:x val="-7.551511616603486E-2"/>
                  <c:y val="0.15839943897022579"/>
                </c:manualLayout>
              </c:layout>
              <c:tx>
                <c:rich>
                  <a:bodyPr/>
                  <a:lstStyle/>
                  <a:p>
                    <a:r>
                      <a:rPr lang="en-US" dirty="0" smtClean="0"/>
                      <a:t>Green</a:t>
                    </a:r>
                    <a:r>
                      <a:rPr lang="en-US" dirty="0"/>
                      <a:t>
</a:t>
                    </a:r>
                    <a:r>
                      <a:rPr lang="en-US" dirty="0" smtClean="0"/>
                      <a:t>10-13%</a:t>
                    </a:r>
                    <a:endParaRPr lang="en-US" dirty="0"/>
                  </a:p>
                </c:rich>
              </c:tx>
              <c:showLegendKey val="0"/>
              <c:showVal val="0"/>
              <c:showCatName val="1"/>
              <c:showSerName val="0"/>
              <c:showPercent val="1"/>
              <c:showBubbleSize val="0"/>
            </c:dLbl>
            <c:dLbl>
              <c:idx val="1"/>
              <c:layout>
                <c:manualLayout>
                  <c:x val="-0.15411580959787435"/>
                  <c:y val="-1.5444227007600372E-3"/>
                </c:manualLayout>
              </c:layout>
              <c:tx>
                <c:rich>
                  <a:bodyPr/>
                  <a:lstStyle/>
                  <a:p>
                    <a:r>
                      <a:rPr lang="en-US" dirty="0" smtClean="0"/>
                      <a:t>Orange</a:t>
                    </a:r>
                  </a:p>
                  <a:p>
                    <a:r>
                      <a:rPr lang="en-US" dirty="0" smtClean="0"/>
                      <a:t>12-33%</a:t>
                    </a:r>
                    <a:endParaRPr lang="en-US" dirty="0"/>
                  </a:p>
                </c:rich>
              </c:tx>
              <c:showLegendKey val="0"/>
              <c:showVal val="0"/>
              <c:showCatName val="1"/>
              <c:showSerName val="0"/>
              <c:showPercent val="1"/>
              <c:showBubbleSize val="0"/>
            </c:dLbl>
            <c:dLbl>
              <c:idx val="2"/>
              <c:layout>
                <c:manualLayout>
                  <c:x val="-3.2716632643141827E-2"/>
                  <c:y val="-0.17958609029724723"/>
                </c:manualLayout>
              </c:layout>
              <c:tx>
                <c:rich>
                  <a:bodyPr/>
                  <a:lstStyle/>
                  <a:p>
                    <a:r>
                      <a:rPr lang="en-US" dirty="0"/>
                      <a:t>Blue
</a:t>
                    </a:r>
                    <a:r>
                      <a:rPr lang="en-US" dirty="0" smtClean="0"/>
                      <a:t>12-25%</a:t>
                    </a:r>
                    <a:endParaRPr lang="en-US" dirty="0"/>
                  </a:p>
                </c:rich>
              </c:tx>
              <c:showLegendKey val="0"/>
              <c:showVal val="0"/>
              <c:showCatName val="1"/>
              <c:showSerName val="0"/>
              <c:showPercent val="1"/>
              <c:showBubbleSize val="0"/>
            </c:dLbl>
            <c:dLbl>
              <c:idx val="3"/>
              <c:layout>
                <c:manualLayout>
                  <c:x val="0.16892945789183758"/>
                  <c:y val="0.1113983919002431"/>
                </c:manualLayout>
              </c:layout>
              <c:tx>
                <c:rich>
                  <a:bodyPr/>
                  <a:lstStyle/>
                  <a:p>
                    <a:r>
                      <a:rPr lang="en-US" dirty="0"/>
                      <a:t>Gold
</a:t>
                    </a:r>
                    <a:r>
                      <a:rPr lang="en-US" dirty="0" smtClean="0"/>
                      <a:t>33-50%</a:t>
                    </a:r>
                    <a:endParaRPr lang="en-US" dirty="0"/>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Green</c:v>
                </c:pt>
                <c:pt idx="1">
                  <c:v>Orange</c:v>
                </c:pt>
                <c:pt idx="2">
                  <c:v>Blue</c:v>
                </c:pt>
                <c:pt idx="3">
                  <c:v>Gold</c:v>
                </c:pt>
              </c:strCache>
            </c:strRef>
          </c:cat>
          <c:val>
            <c:numRef>
              <c:f>Sheet1!$B$2:$B$5</c:f>
              <c:numCache>
                <c:formatCode>0%</c:formatCode>
                <c:ptCount val="4"/>
                <c:pt idx="0">
                  <c:v>0.13</c:v>
                </c:pt>
                <c:pt idx="1">
                  <c:v>0.33</c:v>
                </c:pt>
                <c:pt idx="2">
                  <c:v>0.25</c:v>
                </c:pt>
                <c:pt idx="3">
                  <c:v>0.5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D3EDF-986F-48D2-AB9F-0A716679BFC1}"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4956C-DB70-4612-A719-3B4B57E900AB}" type="slidenum">
              <a:rPr lang="en-US" smtClean="0"/>
              <a:t>‹#›</a:t>
            </a:fld>
            <a:endParaRPr lang="en-US"/>
          </a:p>
        </p:txBody>
      </p:sp>
    </p:spTree>
    <p:extLst>
      <p:ext uri="{BB962C8B-B14F-4D97-AF65-F5344CB8AC3E}">
        <p14:creationId xmlns:p14="http://schemas.microsoft.com/office/powerpoint/2010/main" val="355896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a:t>
            </a:fld>
            <a:endParaRPr lang="en-US"/>
          </a:p>
        </p:txBody>
      </p:sp>
    </p:spTree>
    <p:extLst>
      <p:ext uri="{BB962C8B-B14F-4D97-AF65-F5344CB8AC3E}">
        <p14:creationId xmlns:p14="http://schemas.microsoft.com/office/powerpoint/2010/main" val="195885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10</a:t>
            </a:fld>
            <a:endParaRPr lang="en-US"/>
          </a:p>
        </p:txBody>
      </p:sp>
    </p:spTree>
    <p:extLst>
      <p:ext uri="{BB962C8B-B14F-4D97-AF65-F5344CB8AC3E}">
        <p14:creationId xmlns:p14="http://schemas.microsoft.com/office/powerpoint/2010/main" val="1031704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11</a:t>
            </a:fld>
            <a:endParaRPr lang="en-US"/>
          </a:p>
        </p:txBody>
      </p:sp>
    </p:spTree>
    <p:extLst>
      <p:ext uri="{BB962C8B-B14F-4D97-AF65-F5344CB8AC3E}">
        <p14:creationId xmlns:p14="http://schemas.microsoft.com/office/powerpoint/2010/main" val="112119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12</a:t>
            </a:fld>
            <a:endParaRPr lang="en-US"/>
          </a:p>
        </p:txBody>
      </p:sp>
    </p:spTree>
    <p:extLst>
      <p:ext uri="{BB962C8B-B14F-4D97-AF65-F5344CB8AC3E}">
        <p14:creationId xmlns:p14="http://schemas.microsoft.com/office/powerpoint/2010/main" val="1468436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13</a:t>
            </a:fld>
            <a:endParaRPr lang="en-US"/>
          </a:p>
        </p:txBody>
      </p:sp>
    </p:spTree>
    <p:extLst>
      <p:ext uri="{BB962C8B-B14F-4D97-AF65-F5344CB8AC3E}">
        <p14:creationId xmlns:p14="http://schemas.microsoft.com/office/powerpoint/2010/main" val="107029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14</a:t>
            </a:fld>
            <a:endParaRPr lang="en-US"/>
          </a:p>
        </p:txBody>
      </p:sp>
    </p:spTree>
    <p:extLst>
      <p:ext uri="{BB962C8B-B14F-4D97-AF65-F5344CB8AC3E}">
        <p14:creationId xmlns:p14="http://schemas.microsoft.com/office/powerpoint/2010/main" val="407771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15</a:t>
            </a:fld>
            <a:endParaRPr lang="en-US"/>
          </a:p>
        </p:txBody>
      </p:sp>
    </p:spTree>
    <p:extLst>
      <p:ext uri="{BB962C8B-B14F-4D97-AF65-F5344CB8AC3E}">
        <p14:creationId xmlns:p14="http://schemas.microsoft.com/office/powerpoint/2010/main" val="365297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one word you</a:t>
            </a:r>
            <a:r>
              <a:rPr lang="en-US" baseline="0" dirty="0" smtClean="0"/>
              <a:t> would use to describe yourself and therefore your color?</a:t>
            </a:r>
            <a:endParaRPr lang="en-US" dirty="0"/>
          </a:p>
        </p:txBody>
      </p:sp>
      <p:sp>
        <p:nvSpPr>
          <p:cNvPr id="4" name="Slide Number Placeholder 3"/>
          <p:cNvSpPr>
            <a:spLocks noGrp="1"/>
          </p:cNvSpPr>
          <p:nvPr>
            <p:ph type="sldNum" sz="quarter" idx="10"/>
          </p:nvPr>
        </p:nvSpPr>
        <p:spPr/>
        <p:txBody>
          <a:bodyPr/>
          <a:lstStyle/>
          <a:p>
            <a:fld id="{0284956C-DB70-4612-A719-3B4B57E900AB}" type="slidenum">
              <a:rPr lang="en-US" smtClean="0"/>
              <a:t>16</a:t>
            </a:fld>
            <a:endParaRPr lang="en-US"/>
          </a:p>
        </p:txBody>
      </p:sp>
    </p:spTree>
    <p:extLst>
      <p:ext uri="{BB962C8B-B14F-4D97-AF65-F5344CB8AC3E}">
        <p14:creationId xmlns:p14="http://schemas.microsoft.com/office/powerpoint/2010/main" val="381957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17</a:t>
            </a:fld>
            <a:endParaRPr lang="en-US"/>
          </a:p>
        </p:txBody>
      </p:sp>
    </p:spTree>
    <p:extLst>
      <p:ext uri="{BB962C8B-B14F-4D97-AF65-F5344CB8AC3E}">
        <p14:creationId xmlns:p14="http://schemas.microsoft.com/office/powerpoint/2010/main" val="131149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else is this applicable? </a:t>
            </a:r>
            <a:endParaRPr lang="en-US" dirty="0"/>
          </a:p>
        </p:txBody>
      </p:sp>
      <p:sp>
        <p:nvSpPr>
          <p:cNvPr id="4" name="Slide Number Placeholder 3"/>
          <p:cNvSpPr>
            <a:spLocks noGrp="1"/>
          </p:cNvSpPr>
          <p:nvPr>
            <p:ph type="sldNum" sz="quarter" idx="10"/>
          </p:nvPr>
        </p:nvSpPr>
        <p:spPr/>
        <p:txBody>
          <a:bodyPr/>
          <a:lstStyle/>
          <a:p>
            <a:fld id="{0284956C-DB70-4612-A719-3B4B57E900AB}" type="slidenum">
              <a:rPr lang="en-US" smtClean="0"/>
              <a:t>18</a:t>
            </a:fld>
            <a:endParaRPr lang="en-US"/>
          </a:p>
        </p:txBody>
      </p:sp>
    </p:spTree>
    <p:extLst>
      <p:ext uri="{BB962C8B-B14F-4D97-AF65-F5344CB8AC3E}">
        <p14:creationId xmlns:p14="http://schemas.microsoft.com/office/powerpoint/2010/main" val="2902381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19</a:t>
            </a:fld>
            <a:endParaRPr lang="en-US"/>
          </a:p>
        </p:txBody>
      </p:sp>
    </p:spTree>
    <p:extLst>
      <p:ext uri="{BB962C8B-B14F-4D97-AF65-F5344CB8AC3E}">
        <p14:creationId xmlns:p14="http://schemas.microsoft.com/office/powerpoint/2010/main" val="328265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behaviors that lead to trust?</a:t>
            </a:r>
          </a:p>
          <a:p>
            <a:r>
              <a:rPr lang="en-US" dirty="0" smtClean="0"/>
              <a:t>Why are we talking about trust at a transition retreat?</a:t>
            </a:r>
          </a:p>
          <a:p>
            <a:r>
              <a:rPr lang="en-US" baseline="0" dirty="0" smtClean="0"/>
              <a:t>W is it important?</a:t>
            </a:r>
          </a:p>
          <a:p>
            <a:r>
              <a:rPr lang="en-US" baseline="0" dirty="0" smtClean="0"/>
              <a:t>What does “Assume Good Intent” mean? </a:t>
            </a:r>
          </a:p>
          <a:p>
            <a:r>
              <a:rPr lang="en-US" baseline="0" dirty="0" smtClean="0"/>
              <a:t>Why should we assume good intent?</a:t>
            </a:r>
            <a:endParaRPr lang="en-US" dirty="0"/>
          </a:p>
        </p:txBody>
      </p:sp>
      <p:sp>
        <p:nvSpPr>
          <p:cNvPr id="4" name="Slide Number Placeholder 3"/>
          <p:cNvSpPr>
            <a:spLocks noGrp="1"/>
          </p:cNvSpPr>
          <p:nvPr>
            <p:ph type="sldNum" sz="quarter" idx="10"/>
          </p:nvPr>
        </p:nvSpPr>
        <p:spPr/>
        <p:txBody>
          <a:bodyPr/>
          <a:lstStyle/>
          <a:p>
            <a:fld id="{0284956C-DB70-4612-A719-3B4B57E900AB}" type="slidenum">
              <a:rPr lang="en-US" smtClean="0"/>
              <a:t>2</a:t>
            </a:fld>
            <a:endParaRPr lang="en-US"/>
          </a:p>
        </p:txBody>
      </p:sp>
    </p:spTree>
    <p:extLst>
      <p:ext uri="{BB962C8B-B14F-4D97-AF65-F5344CB8AC3E}">
        <p14:creationId xmlns:p14="http://schemas.microsoft.com/office/powerpoint/2010/main" val="213504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20</a:t>
            </a:fld>
            <a:endParaRPr lang="en-US"/>
          </a:p>
        </p:txBody>
      </p:sp>
    </p:spTree>
    <p:extLst>
      <p:ext uri="{BB962C8B-B14F-4D97-AF65-F5344CB8AC3E}">
        <p14:creationId xmlns:p14="http://schemas.microsoft.com/office/powerpoint/2010/main" val="396372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21</a:t>
            </a:fld>
            <a:endParaRPr lang="en-US"/>
          </a:p>
        </p:txBody>
      </p:sp>
    </p:spTree>
    <p:extLst>
      <p:ext uri="{BB962C8B-B14F-4D97-AF65-F5344CB8AC3E}">
        <p14:creationId xmlns:p14="http://schemas.microsoft.com/office/powerpoint/2010/main" val="884811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22</a:t>
            </a:fld>
            <a:endParaRPr lang="en-US"/>
          </a:p>
        </p:txBody>
      </p:sp>
    </p:spTree>
    <p:extLst>
      <p:ext uri="{BB962C8B-B14F-4D97-AF65-F5344CB8AC3E}">
        <p14:creationId xmlns:p14="http://schemas.microsoft.com/office/powerpoint/2010/main" val="47395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here is</a:t>
            </a:r>
            <a:r>
              <a:rPr lang="en-US" baseline="0" dirty="0" smtClean="0"/>
              <a:t> familiar with true colors?</a:t>
            </a:r>
            <a:endParaRPr lang="en-US" dirty="0"/>
          </a:p>
        </p:txBody>
      </p:sp>
      <p:sp>
        <p:nvSpPr>
          <p:cNvPr id="4" name="Slide Number Placeholder 3"/>
          <p:cNvSpPr>
            <a:spLocks noGrp="1"/>
          </p:cNvSpPr>
          <p:nvPr>
            <p:ph type="sldNum" sz="quarter" idx="10"/>
          </p:nvPr>
        </p:nvSpPr>
        <p:spPr/>
        <p:txBody>
          <a:bodyPr/>
          <a:lstStyle/>
          <a:p>
            <a:fld id="{0284956C-DB70-4612-A719-3B4B57E900AB}" type="slidenum">
              <a:rPr lang="en-US" smtClean="0"/>
              <a:t>3</a:t>
            </a:fld>
            <a:endParaRPr lang="en-US"/>
          </a:p>
        </p:txBody>
      </p:sp>
    </p:spTree>
    <p:extLst>
      <p:ext uri="{BB962C8B-B14F-4D97-AF65-F5344CB8AC3E}">
        <p14:creationId xmlns:p14="http://schemas.microsoft.com/office/powerpoint/2010/main" val="95629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4</a:t>
            </a:fld>
            <a:endParaRPr lang="en-US"/>
          </a:p>
        </p:txBody>
      </p:sp>
    </p:spTree>
    <p:extLst>
      <p:ext uri="{BB962C8B-B14F-4D97-AF65-F5344CB8AC3E}">
        <p14:creationId xmlns:p14="http://schemas.microsoft.com/office/powerpoint/2010/main" val="283719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Assessment in your folder,</a:t>
            </a:r>
            <a:r>
              <a:rPr lang="en-US" baseline="0" dirty="0" smtClean="0"/>
              <a:t> go ahead and take 5 minutes to complete that </a:t>
            </a:r>
            <a:endParaRPr lang="en-US" dirty="0"/>
          </a:p>
        </p:txBody>
      </p:sp>
      <p:sp>
        <p:nvSpPr>
          <p:cNvPr id="4" name="Slide Number Placeholder 3"/>
          <p:cNvSpPr>
            <a:spLocks noGrp="1"/>
          </p:cNvSpPr>
          <p:nvPr>
            <p:ph type="sldNum" sz="quarter" idx="10"/>
          </p:nvPr>
        </p:nvSpPr>
        <p:spPr/>
        <p:txBody>
          <a:bodyPr/>
          <a:lstStyle/>
          <a:p>
            <a:fld id="{0284956C-DB70-4612-A719-3B4B57E900AB}" type="slidenum">
              <a:rPr lang="en-US" smtClean="0"/>
              <a:t>5</a:t>
            </a:fld>
            <a:endParaRPr lang="en-US"/>
          </a:p>
        </p:txBody>
      </p:sp>
    </p:spTree>
    <p:extLst>
      <p:ext uri="{BB962C8B-B14F-4D97-AF65-F5344CB8AC3E}">
        <p14:creationId xmlns:p14="http://schemas.microsoft.com/office/powerpoint/2010/main" val="211221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4956C-DB70-4612-A719-3B4B57E900AB}" type="slidenum">
              <a:rPr lang="en-US" smtClean="0"/>
              <a:t>6</a:t>
            </a:fld>
            <a:endParaRPr lang="en-US"/>
          </a:p>
        </p:txBody>
      </p:sp>
    </p:spTree>
    <p:extLst>
      <p:ext uri="{BB962C8B-B14F-4D97-AF65-F5344CB8AC3E}">
        <p14:creationId xmlns:p14="http://schemas.microsoft.com/office/powerpoint/2010/main" val="309472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 them the M&amp;M’s for them to eat</a:t>
            </a:r>
            <a:r>
              <a:rPr lang="en-US" baseline="0" dirty="0" smtClean="0"/>
              <a:t> while discussing</a:t>
            </a:r>
            <a:endParaRPr lang="en-US" dirty="0" smtClean="0"/>
          </a:p>
          <a:p>
            <a:endParaRPr lang="en-US" dirty="0"/>
          </a:p>
        </p:txBody>
      </p:sp>
      <p:sp>
        <p:nvSpPr>
          <p:cNvPr id="4" name="Slide Number Placeholder 3"/>
          <p:cNvSpPr>
            <a:spLocks noGrp="1"/>
          </p:cNvSpPr>
          <p:nvPr>
            <p:ph type="sldNum" sz="quarter" idx="10"/>
          </p:nvPr>
        </p:nvSpPr>
        <p:spPr/>
        <p:txBody>
          <a:bodyPr/>
          <a:lstStyle/>
          <a:p>
            <a:fld id="{0284956C-DB70-4612-A719-3B4B57E900AB}" type="slidenum">
              <a:rPr lang="en-US" smtClean="0"/>
              <a:t>7</a:t>
            </a:fld>
            <a:endParaRPr lang="en-US"/>
          </a:p>
        </p:txBody>
      </p:sp>
    </p:spTree>
    <p:extLst>
      <p:ext uri="{BB962C8B-B14F-4D97-AF65-F5344CB8AC3E}">
        <p14:creationId xmlns:p14="http://schemas.microsoft.com/office/powerpoint/2010/main" val="152455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8</a:t>
            </a:fld>
            <a:endParaRPr lang="en-US"/>
          </a:p>
        </p:txBody>
      </p:sp>
    </p:spTree>
    <p:extLst>
      <p:ext uri="{BB962C8B-B14F-4D97-AF65-F5344CB8AC3E}">
        <p14:creationId xmlns:p14="http://schemas.microsoft.com/office/powerpoint/2010/main" val="4142810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4956C-DB70-4612-A719-3B4B57E900AB}" type="slidenum">
              <a:rPr lang="en-US" smtClean="0"/>
              <a:t>9</a:t>
            </a:fld>
            <a:endParaRPr lang="en-US"/>
          </a:p>
        </p:txBody>
      </p:sp>
    </p:spTree>
    <p:extLst>
      <p:ext uri="{BB962C8B-B14F-4D97-AF65-F5344CB8AC3E}">
        <p14:creationId xmlns:p14="http://schemas.microsoft.com/office/powerpoint/2010/main" val="234544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F03C4-D5E1-7440-B89F-017CC017636C}"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190708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F03C4-D5E1-7440-B89F-017CC017636C}"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311842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F03C4-D5E1-7440-B89F-017CC017636C}"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21774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F03C4-D5E1-7440-B89F-017CC017636C}"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1092942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F03C4-D5E1-7440-B89F-017CC017636C}"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239727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F03C4-D5E1-7440-B89F-017CC017636C}"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335009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F03C4-D5E1-7440-B89F-017CC017636C}"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228833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F03C4-D5E1-7440-B89F-017CC017636C}"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168509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F03C4-D5E1-7440-B89F-017CC017636C}"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21561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F03C4-D5E1-7440-B89F-017CC017636C}"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369308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F03C4-D5E1-7440-B89F-017CC017636C}"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6540F-6F6F-544F-A4AF-861EC27544F7}" type="slidenum">
              <a:rPr lang="en-US" smtClean="0"/>
              <a:t>‹#›</a:t>
            </a:fld>
            <a:endParaRPr lang="en-US"/>
          </a:p>
        </p:txBody>
      </p:sp>
    </p:spTree>
    <p:extLst>
      <p:ext uri="{BB962C8B-B14F-4D97-AF65-F5344CB8AC3E}">
        <p14:creationId xmlns:p14="http://schemas.microsoft.com/office/powerpoint/2010/main" val="208734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F03C4-D5E1-7440-B89F-017CC017636C}"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6540F-6F6F-544F-A4AF-861EC27544F7}" type="slidenum">
              <a:rPr lang="en-US" smtClean="0"/>
              <a:t>‹#›</a:t>
            </a:fld>
            <a:endParaRPr lang="en-US"/>
          </a:p>
        </p:txBody>
      </p:sp>
    </p:spTree>
    <p:extLst>
      <p:ext uri="{BB962C8B-B14F-4D97-AF65-F5344CB8AC3E}">
        <p14:creationId xmlns:p14="http://schemas.microsoft.com/office/powerpoint/2010/main" val="27019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p:txBody>
          <a:bodyPr/>
          <a:lstStyle/>
          <a:p>
            <a:r>
              <a:rPr lang="en-US" b="1" dirty="0" smtClean="0">
                <a:solidFill>
                  <a:srgbClr val="006E52"/>
                </a:solidFill>
                <a:latin typeface="Arial"/>
                <a:cs typeface="Arial"/>
              </a:rPr>
              <a:t>What Color are You?</a:t>
            </a:r>
            <a:endParaRPr lang="en-US" b="1" dirty="0">
              <a:solidFill>
                <a:srgbClr val="006E52"/>
              </a:solidFill>
              <a:latin typeface="Arial"/>
              <a:cs typeface="Arial"/>
            </a:endParaRPr>
          </a:p>
        </p:txBody>
      </p:sp>
      <p:sp>
        <p:nvSpPr>
          <p:cNvPr id="3" name="Subtitle 2"/>
          <p:cNvSpPr>
            <a:spLocks noGrp="1"/>
          </p:cNvSpPr>
          <p:nvPr>
            <p:ph type="subTitle" idx="1"/>
          </p:nvPr>
        </p:nvSpPr>
        <p:spPr>
          <a:xfrm>
            <a:off x="1371600" y="3886200"/>
            <a:ext cx="6400800" cy="2461334"/>
          </a:xfrm>
        </p:spPr>
        <p:txBody>
          <a:bodyPr/>
          <a:lstStyle/>
          <a:p>
            <a:r>
              <a:rPr lang="en-US" dirty="0" smtClean="0">
                <a:solidFill>
                  <a:schemeClr val="tx1"/>
                </a:solidFill>
                <a:latin typeface="Arial"/>
                <a:cs typeface="Arial"/>
              </a:rPr>
              <a:t>A Guide for Student Organizations</a:t>
            </a:r>
            <a:endParaRPr lang="en-US" sz="2000" dirty="0">
              <a:solidFill>
                <a:schemeClr val="tx1"/>
              </a:solidFill>
              <a:latin typeface="Arial"/>
              <a:cs typeface="Arial"/>
            </a:endParaRPr>
          </a:p>
        </p:txBody>
      </p:sp>
    </p:spTree>
    <p:extLst>
      <p:ext uri="{BB962C8B-B14F-4D97-AF65-F5344CB8AC3E}">
        <p14:creationId xmlns:p14="http://schemas.microsoft.com/office/powerpoint/2010/main" val="4087905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
            <a:ext cx="9235440" cy="6926580"/>
          </a:xfrm>
          <a:prstGeom prst="rect">
            <a:avLst/>
          </a:prstGeom>
        </p:spPr>
      </p:pic>
      <p:sp>
        <p:nvSpPr>
          <p:cNvPr id="3" name="Title 2"/>
          <p:cNvSpPr>
            <a:spLocks noGrp="1"/>
          </p:cNvSpPr>
          <p:nvPr>
            <p:ph type="title"/>
          </p:nvPr>
        </p:nvSpPr>
        <p:spPr>
          <a:xfrm>
            <a:off x="972280" y="-173512"/>
            <a:ext cx="7714519" cy="1143000"/>
          </a:xfrm>
        </p:spPr>
        <p:txBody>
          <a:bodyPr/>
          <a:lstStyle/>
          <a:p>
            <a:r>
              <a:rPr lang="en-US" b="1" dirty="0" smtClean="0">
                <a:solidFill>
                  <a:srgbClr val="CC9900"/>
                </a:solidFill>
                <a:latin typeface="Arial"/>
                <a:cs typeface="Arial"/>
              </a:rPr>
              <a:t>Gold</a:t>
            </a:r>
            <a:endParaRPr lang="en-US" b="1" dirty="0">
              <a:solidFill>
                <a:srgbClr val="CC9900"/>
              </a:solidFill>
              <a:latin typeface="Arial"/>
              <a:cs typeface="Arial"/>
            </a:endParaRPr>
          </a:p>
        </p:txBody>
      </p:sp>
      <p:sp>
        <p:nvSpPr>
          <p:cNvPr id="4" name="Content Placeholder 3"/>
          <p:cNvSpPr>
            <a:spLocks noGrp="1"/>
          </p:cNvSpPr>
          <p:nvPr>
            <p:ph idx="1"/>
          </p:nvPr>
        </p:nvSpPr>
        <p:spPr>
          <a:xfrm>
            <a:off x="1735760" y="379811"/>
            <a:ext cx="3022671" cy="4872018"/>
          </a:xfrm>
        </p:spPr>
        <p:txBody>
          <a:bodyPr numCol="1">
            <a:normAutofit fontScale="32500" lnSpcReduction="20000"/>
          </a:bodyPr>
          <a:lstStyle/>
          <a:p>
            <a:endParaRPr lang="en-US" dirty="0"/>
          </a:p>
          <a:p>
            <a:endParaRPr lang="en-US" dirty="0"/>
          </a:p>
          <a:p>
            <a:endParaRPr lang="en-US" dirty="0"/>
          </a:p>
          <a:p>
            <a:pPr marL="0" indent="0">
              <a:buNone/>
            </a:pPr>
            <a:r>
              <a:rPr lang="en-US" sz="6200" u="sng" dirty="0" smtClean="0"/>
              <a:t>See </a:t>
            </a:r>
            <a:r>
              <a:rPr lang="en-US" sz="6200" u="sng" dirty="0"/>
              <a:t>Self </a:t>
            </a:r>
          </a:p>
          <a:p>
            <a:endParaRPr lang="en-US" sz="6200" dirty="0"/>
          </a:p>
          <a:p>
            <a:r>
              <a:rPr lang="en-US" sz="6200" dirty="0" smtClean="0"/>
              <a:t>Stable </a:t>
            </a:r>
            <a:endParaRPr lang="en-US" sz="6200" dirty="0"/>
          </a:p>
          <a:p>
            <a:r>
              <a:rPr lang="en-US" sz="6200" dirty="0" smtClean="0"/>
              <a:t>Providing </a:t>
            </a:r>
            <a:r>
              <a:rPr lang="en-US" sz="6200" dirty="0"/>
              <a:t>security </a:t>
            </a:r>
          </a:p>
          <a:p>
            <a:r>
              <a:rPr lang="en-US" sz="6200" dirty="0" smtClean="0"/>
              <a:t>Dependable </a:t>
            </a:r>
            <a:endParaRPr lang="en-US" sz="6200" dirty="0"/>
          </a:p>
          <a:p>
            <a:r>
              <a:rPr lang="en-US" sz="6200" dirty="0" smtClean="0"/>
              <a:t>Firm </a:t>
            </a:r>
            <a:endParaRPr lang="en-US" sz="6200" dirty="0"/>
          </a:p>
          <a:p>
            <a:r>
              <a:rPr lang="en-US" sz="6200" dirty="0" smtClean="0"/>
              <a:t>Always </a:t>
            </a:r>
            <a:r>
              <a:rPr lang="en-US" sz="6200" dirty="0"/>
              <a:t>have a view </a:t>
            </a:r>
          </a:p>
          <a:p>
            <a:r>
              <a:rPr lang="en-US" sz="6200" dirty="0" smtClean="0"/>
              <a:t>Efficient </a:t>
            </a:r>
            <a:endParaRPr lang="en-US" sz="6200" dirty="0"/>
          </a:p>
          <a:p>
            <a:r>
              <a:rPr lang="en-US" sz="6200" dirty="0" smtClean="0"/>
              <a:t>Realistic </a:t>
            </a:r>
            <a:endParaRPr lang="en-US" sz="6200" dirty="0"/>
          </a:p>
          <a:p>
            <a:r>
              <a:rPr lang="en-US" sz="6200" dirty="0" smtClean="0"/>
              <a:t>Decisive </a:t>
            </a:r>
            <a:endParaRPr lang="en-US" sz="6200" dirty="0"/>
          </a:p>
          <a:p>
            <a:r>
              <a:rPr lang="en-US" sz="6200" dirty="0" smtClean="0"/>
              <a:t>Executive </a:t>
            </a:r>
            <a:r>
              <a:rPr lang="en-US" sz="6200" dirty="0"/>
              <a:t>type </a:t>
            </a:r>
          </a:p>
          <a:p>
            <a:r>
              <a:rPr lang="en-US" sz="6200" dirty="0" smtClean="0"/>
              <a:t>Good </a:t>
            </a:r>
            <a:r>
              <a:rPr lang="en-US" sz="6200" dirty="0"/>
              <a:t>planner </a:t>
            </a:r>
          </a:p>
          <a:p>
            <a:r>
              <a:rPr lang="en-US" sz="6200" dirty="0" smtClean="0"/>
              <a:t>Orderly</a:t>
            </a:r>
            <a:r>
              <a:rPr lang="en-US" sz="6200" dirty="0"/>
              <a:t>, neat </a:t>
            </a:r>
          </a:p>
          <a:p>
            <a:r>
              <a:rPr lang="en-US" sz="6200" dirty="0" smtClean="0"/>
              <a:t>Punctual</a:t>
            </a:r>
            <a:r>
              <a:rPr lang="en-US" sz="6200" dirty="0"/>
              <a:t>, expect same </a:t>
            </a:r>
          </a:p>
          <a:p>
            <a:endParaRPr lang="en-US" sz="5500" dirty="0"/>
          </a:p>
          <a:p>
            <a:pPr marL="0" indent="0">
              <a:buNone/>
            </a:pPr>
            <a:endParaRPr lang="en-US" sz="5500" dirty="0"/>
          </a:p>
          <a:p>
            <a:pPr marL="0" indent="0">
              <a:buNone/>
            </a:pPr>
            <a:endParaRPr lang="en-US" sz="5500" dirty="0"/>
          </a:p>
        </p:txBody>
      </p:sp>
      <p:sp>
        <p:nvSpPr>
          <p:cNvPr id="5" name="Content Placeholder 3"/>
          <p:cNvSpPr txBox="1">
            <a:spLocks/>
          </p:cNvSpPr>
          <p:nvPr/>
        </p:nvSpPr>
        <p:spPr>
          <a:xfrm>
            <a:off x="5856476" y="220013"/>
            <a:ext cx="3022671" cy="4872018"/>
          </a:xfrm>
          <a:prstGeom prst="rect">
            <a:avLst/>
          </a:prstGeom>
        </p:spPr>
        <p:txBody>
          <a:bodyPr vert="horz" lIns="91440" tIns="45720" rIns="91440" bIns="45720" numCol="1"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5500" dirty="0" smtClean="0"/>
          </a:p>
          <a:p>
            <a:pPr marL="0" indent="0">
              <a:buFont typeface="Arial"/>
              <a:buNone/>
            </a:pPr>
            <a:endParaRPr lang="en-US" sz="5500" dirty="0" smtClean="0"/>
          </a:p>
          <a:p>
            <a:pPr marL="0" indent="0">
              <a:buFont typeface="Arial"/>
              <a:buNone/>
            </a:pPr>
            <a:r>
              <a:rPr lang="en-US" sz="6200" u="sng" dirty="0" smtClean="0"/>
              <a:t>Others See </a:t>
            </a:r>
          </a:p>
          <a:p>
            <a:endParaRPr lang="en-US" sz="6200" dirty="0" smtClean="0"/>
          </a:p>
          <a:p>
            <a:r>
              <a:rPr lang="en-US" sz="6200" dirty="0" smtClean="0"/>
              <a:t>Rigid </a:t>
            </a:r>
          </a:p>
          <a:p>
            <a:r>
              <a:rPr lang="en-US" sz="6200" dirty="0" smtClean="0"/>
              <a:t>Controlling, bossy </a:t>
            </a:r>
          </a:p>
          <a:p>
            <a:r>
              <a:rPr lang="en-US" sz="6200" dirty="0" smtClean="0"/>
              <a:t>Dull, boring </a:t>
            </a:r>
          </a:p>
          <a:p>
            <a:r>
              <a:rPr lang="en-US" sz="6200" dirty="0" smtClean="0"/>
              <a:t>Stubborn, pigheaded </a:t>
            </a:r>
          </a:p>
          <a:p>
            <a:r>
              <a:rPr lang="en-US" sz="6200" dirty="0" smtClean="0"/>
              <a:t>Opinionated </a:t>
            </a:r>
          </a:p>
          <a:p>
            <a:r>
              <a:rPr lang="en-US" sz="6200" dirty="0" smtClean="0"/>
              <a:t>System-bound </a:t>
            </a:r>
          </a:p>
          <a:p>
            <a:r>
              <a:rPr lang="en-US" sz="6200" dirty="0" smtClean="0"/>
              <a:t>Unimaginative </a:t>
            </a:r>
          </a:p>
          <a:p>
            <a:r>
              <a:rPr lang="en-US" sz="6200" dirty="0" smtClean="0"/>
              <a:t>Limiting flexibility </a:t>
            </a:r>
          </a:p>
          <a:p>
            <a:r>
              <a:rPr lang="en-US" sz="6200" dirty="0" smtClean="0"/>
              <a:t>Uptight </a:t>
            </a:r>
          </a:p>
          <a:p>
            <a:r>
              <a:rPr lang="en-US" sz="6200" dirty="0" smtClean="0"/>
              <a:t>Sets own agenda </a:t>
            </a:r>
          </a:p>
          <a:p>
            <a:r>
              <a:rPr lang="en-US" sz="6200" dirty="0" smtClean="0"/>
              <a:t>Rigid idea of time </a:t>
            </a:r>
          </a:p>
          <a:p>
            <a:endParaRPr lang="en-US" dirty="0"/>
          </a:p>
        </p:txBody>
      </p:sp>
    </p:spTree>
    <p:extLst>
      <p:ext uri="{BB962C8B-B14F-4D97-AF65-F5344CB8AC3E}">
        <p14:creationId xmlns:p14="http://schemas.microsoft.com/office/powerpoint/2010/main" val="362069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 calcmode="lin" valueType="num">
                                      <p:cBhvr additive="base">
                                        <p:cTn id="3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 calcmode="lin" valueType="num">
                                      <p:cBhvr additive="base">
                                        <p:cTn id="3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 calcmode="lin" valueType="num">
                                      <p:cBhvr additive="base">
                                        <p:cTn id="4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anim calcmode="lin" valueType="num">
                                      <p:cBhvr additive="base">
                                        <p:cTn id="4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anim calcmode="lin" valueType="num">
                                      <p:cBhvr additive="base">
                                        <p:cTn id="5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anim calcmode="lin" valueType="num">
                                      <p:cBhvr additive="base">
                                        <p:cTn id="55"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anim calcmode="lin" valueType="num">
                                      <p:cBhvr additive="base">
                                        <p:cTn id="6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 calcmode="lin" valueType="num">
                                      <p:cBhvr additive="base">
                                        <p:cTn id="6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 calcmode="lin" valueType="num">
                                      <p:cBhvr additive="base">
                                        <p:cTn id="7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 calcmode="lin" valueType="num">
                                      <p:cBhvr additive="base">
                                        <p:cTn id="8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9" end="9"/>
                                            </p:txEl>
                                          </p:spTgt>
                                        </p:tgtEl>
                                        <p:attrNameLst>
                                          <p:attrName>style.visibility</p:attrName>
                                        </p:attrNameLst>
                                      </p:cBhvr>
                                      <p:to>
                                        <p:strVal val="visible"/>
                                      </p:to>
                                    </p:set>
                                    <p:anim calcmode="lin" valueType="num">
                                      <p:cBhvr additive="base">
                                        <p:cTn id="8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10" end="10"/>
                                            </p:txEl>
                                          </p:spTgt>
                                        </p:tgtEl>
                                        <p:attrNameLst>
                                          <p:attrName>style.visibility</p:attrName>
                                        </p:attrNameLst>
                                      </p:cBhvr>
                                      <p:to>
                                        <p:strVal val="visible"/>
                                      </p:to>
                                    </p:set>
                                    <p:anim calcmode="lin" valueType="num">
                                      <p:cBhvr additive="base">
                                        <p:cTn id="8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
                                            <p:txEl>
                                              <p:pRg st="11" end="11"/>
                                            </p:txEl>
                                          </p:spTgt>
                                        </p:tgtEl>
                                        <p:attrNameLst>
                                          <p:attrName>style.visibility</p:attrName>
                                        </p:attrNameLst>
                                      </p:cBhvr>
                                      <p:to>
                                        <p:strVal val="visible"/>
                                      </p:to>
                                    </p:set>
                                    <p:anim calcmode="lin" valueType="num">
                                      <p:cBhvr additive="base">
                                        <p:cTn id="9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
                                            <p:txEl>
                                              <p:pRg st="12" end="12"/>
                                            </p:txEl>
                                          </p:spTgt>
                                        </p:tgtEl>
                                        <p:attrNameLst>
                                          <p:attrName>style.visibility</p:attrName>
                                        </p:attrNameLst>
                                      </p:cBhvr>
                                      <p:to>
                                        <p:strVal val="visible"/>
                                      </p:to>
                                    </p:set>
                                    <p:anim calcmode="lin" valueType="num">
                                      <p:cBhvr additive="base">
                                        <p:cTn id="9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
                                            <p:txEl>
                                              <p:pRg st="13" end="13"/>
                                            </p:txEl>
                                          </p:spTgt>
                                        </p:tgtEl>
                                        <p:attrNameLst>
                                          <p:attrName>style.visibility</p:attrName>
                                        </p:attrNameLst>
                                      </p:cBhvr>
                                      <p:to>
                                        <p:strVal val="visible"/>
                                      </p:to>
                                    </p:set>
                                    <p:anim calcmode="lin" valueType="num">
                                      <p:cBhvr additive="base">
                                        <p:cTn id="10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 calcmode="lin" valueType="num">
                                      <p:cBhvr additive="base">
                                        <p:cTn id="10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a:xfrm>
            <a:off x="125620" y="660400"/>
            <a:ext cx="7281131" cy="1470025"/>
          </a:xfrm>
        </p:spPr>
        <p:txBody>
          <a:bodyPr/>
          <a:lstStyle/>
          <a:p>
            <a:r>
              <a:rPr lang="en-US" b="1" dirty="0" smtClean="0">
                <a:solidFill>
                  <a:srgbClr val="006E52"/>
                </a:solidFill>
                <a:latin typeface="Arial"/>
                <a:cs typeface="Arial"/>
              </a:rPr>
              <a:t>How to Work with </a:t>
            </a:r>
            <a:r>
              <a:rPr lang="en-US" b="1" dirty="0" err="1" smtClean="0">
                <a:solidFill>
                  <a:srgbClr val="CC9900"/>
                </a:solidFill>
                <a:latin typeface="Arial"/>
                <a:cs typeface="Arial"/>
              </a:rPr>
              <a:t>Golds</a:t>
            </a:r>
            <a:endParaRPr lang="en-US" b="1" dirty="0">
              <a:solidFill>
                <a:srgbClr val="CC9900"/>
              </a:solidFill>
              <a:latin typeface="Arial"/>
              <a:cs typeface="Arial"/>
            </a:endParaRPr>
          </a:p>
        </p:txBody>
      </p:sp>
      <p:sp>
        <p:nvSpPr>
          <p:cNvPr id="3" name="Subtitle 2"/>
          <p:cNvSpPr>
            <a:spLocks noGrp="1"/>
          </p:cNvSpPr>
          <p:nvPr>
            <p:ph type="subTitle" idx="1"/>
          </p:nvPr>
        </p:nvSpPr>
        <p:spPr>
          <a:xfrm>
            <a:off x="186432" y="2034984"/>
            <a:ext cx="8531440" cy="4891596"/>
          </a:xfrm>
        </p:spPr>
        <p:txBody>
          <a:bodyPr>
            <a:normAutofit/>
          </a:bodyPr>
          <a:lstStyle/>
          <a:p>
            <a:pPr algn="l">
              <a:spcBef>
                <a:spcPct val="50000"/>
              </a:spcBef>
              <a:buFontTx/>
              <a:buChar char="•"/>
            </a:pPr>
            <a:r>
              <a:rPr lang="en-US" altLang="en-US" b="1" dirty="0" smtClean="0">
                <a:solidFill>
                  <a:srgbClr val="CC9900"/>
                </a:solidFill>
              </a:rPr>
              <a:t>Remember </a:t>
            </a:r>
            <a:r>
              <a:rPr lang="en-US" altLang="en-US" b="1" dirty="0">
                <a:solidFill>
                  <a:srgbClr val="CC9900"/>
                </a:solidFill>
              </a:rPr>
              <a:t>to be on time</a:t>
            </a:r>
          </a:p>
          <a:p>
            <a:pPr algn="l">
              <a:spcBef>
                <a:spcPct val="50000"/>
              </a:spcBef>
              <a:buFontTx/>
              <a:buChar char="•"/>
            </a:pPr>
            <a:r>
              <a:rPr lang="en-US" altLang="en-US" b="1" dirty="0" smtClean="0">
                <a:solidFill>
                  <a:srgbClr val="CC9900"/>
                </a:solidFill>
              </a:rPr>
              <a:t>Try </a:t>
            </a:r>
            <a:r>
              <a:rPr lang="en-US" altLang="en-US" b="1" dirty="0">
                <a:solidFill>
                  <a:srgbClr val="CC9900"/>
                </a:solidFill>
              </a:rPr>
              <a:t>to be extra organized and efficient</a:t>
            </a:r>
          </a:p>
          <a:p>
            <a:pPr algn="l">
              <a:spcBef>
                <a:spcPct val="50000"/>
              </a:spcBef>
              <a:buFontTx/>
              <a:buChar char="•"/>
            </a:pPr>
            <a:r>
              <a:rPr lang="en-US" altLang="en-US" b="1" dirty="0" smtClean="0">
                <a:solidFill>
                  <a:srgbClr val="CC9900"/>
                </a:solidFill>
              </a:rPr>
              <a:t>They </a:t>
            </a:r>
            <a:r>
              <a:rPr lang="en-US" altLang="en-US" b="1" dirty="0">
                <a:solidFill>
                  <a:srgbClr val="CC9900"/>
                </a:solidFill>
              </a:rPr>
              <a:t>are generous but like things returned</a:t>
            </a:r>
          </a:p>
          <a:p>
            <a:pPr algn="l">
              <a:spcBef>
                <a:spcPct val="50000"/>
              </a:spcBef>
              <a:buFontTx/>
              <a:buChar char="•"/>
            </a:pPr>
            <a:r>
              <a:rPr lang="en-US" altLang="en-US" b="1" dirty="0" smtClean="0">
                <a:solidFill>
                  <a:srgbClr val="CC9900"/>
                </a:solidFill>
              </a:rPr>
              <a:t>Do </a:t>
            </a:r>
            <a:r>
              <a:rPr lang="en-US" altLang="en-US" b="1" dirty="0">
                <a:solidFill>
                  <a:srgbClr val="CC9900"/>
                </a:solidFill>
              </a:rPr>
              <a:t>what you say you will do</a:t>
            </a:r>
          </a:p>
          <a:p>
            <a:pPr algn="l">
              <a:spcBef>
                <a:spcPct val="50000"/>
              </a:spcBef>
              <a:buFontTx/>
              <a:buChar char="•"/>
            </a:pPr>
            <a:r>
              <a:rPr lang="en-US" altLang="en-US" b="1" dirty="0" smtClean="0">
                <a:solidFill>
                  <a:srgbClr val="CC9900"/>
                </a:solidFill>
              </a:rPr>
              <a:t>Be </a:t>
            </a:r>
            <a:r>
              <a:rPr lang="en-US" altLang="en-US" b="1" dirty="0">
                <a:solidFill>
                  <a:srgbClr val="CC9900"/>
                </a:solidFill>
              </a:rPr>
              <a:t>dependable, loyal</a:t>
            </a:r>
          </a:p>
          <a:p>
            <a:pPr algn="l">
              <a:spcBef>
                <a:spcPct val="50000"/>
              </a:spcBef>
              <a:buFontTx/>
              <a:buChar char="•"/>
            </a:pPr>
            <a:r>
              <a:rPr lang="en-US" altLang="en-US" b="1" dirty="0" smtClean="0">
                <a:solidFill>
                  <a:srgbClr val="CC9900"/>
                </a:solidFill>
              </a:rPr>
              <a:t>Respect </a:t>
            </a:r>
            <a:r>
              <a:rPr lang="en-US" altLang="en-US" b="1" dirty="0">
                <a:solidFill>
                  <a:srgbClr val="CC9900"/>
                </a:solidFill>
              </a:rPr>
              <a:t>their need for security</a:t>
            </a:r>
          </a:p>
          <a:p>
            <a:pPr algn="l"/>
            <a:endParaRPr lang="en-US" dirty="0"/>
          </a:p>
        </p:txBody>
      </p:sp>
    </p:spTree>
    <p:extLst>
      <p:ext uri="{BB962C8B-B14F-4D97-AF65-F5344CB8AC3E}">
        <p14:creationId xmlns:p14="http://schemas.microsoft.com/office/powerpoint/2010/main" val="11601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
            <a:ext cx="9235440" cy="6926580"/>
          </a:xfrm>
          <a:prstGeom prst="rect">
            <a:avLst/>
          </a:prstGeom>
        </p:spPr>
      </p:pic>
      <p:sp>
        <p:nvSpPr>
          <p:cNvPr id="3" name="Title 2"/>
          <p:cNvSpPr>
            <a:spLocks noGrp="1"/>
          </p:cNvSpPr>
          <p:nvPr>
            <p:ph type="title"/>
          </p:nvPr>
        </p:nvSpPr>
        <p:spPr>
          <a:xfrm>
            <a:off x="972280" y="-173512"/>
            <a:ext cx="7714519" cy="1143000"/>
          </a:xfrm>
        </p:spPr>
        <p:txBody>
          <a:bodyPr/>
          <a:lstStyle/>
          <a:p>
            <a:r>
              <a:rPr lang="en-US" b="1" dirty="0" smtClean="0">
                <a:solidFill>
                  <a:srgbClr val="0070C0"/>
                </a:solidFill>
                <a:latin typeface="Arial"/>
                <a:cs typeface="Arial"/>
              </a:rPr>
              <a:t>Blue</a:t>
            </a:r>
            <a:endParaRPr lang="en-US" b="1" dirty="0">
              <a:solidFill>
                <a:srgbClr val="0070C0"/>
              </a:solidFill>
              <a:latin typeface="Arial"/>
              <a:cs typeface="Arial"/>
            </a:endParaRPr>
          </a:p>
        </p:txBody>
      </p:sp>
      <p:sp>
        <p:nvSpPr>
          <p:cNvPr id="4" name="Content Placeholder 3"/>
          <p:cNvSpPr>
            <a:spLocks noGrp="1"/>
          </p:cNvSpPr>
          <p:nvPr>
            <p:ph idx="1"/>
          </p:nvPr>
        </p:nvSpPr>
        <p:spPr>
          <a:xfrm>
            <a:off x="1754847" y="79982"/>
            <a:ext cx="2862873" cy="5235384"/>
          </a:xfrm>
        </p:spPr>
        <p:txBody>
          <a:bodyPr numCol="1">
            <a:normAutofit fontScale="40000" lnSpcReduction="20000"/>
          </a:bodyPr>
          <a:lstStyle/>
          <a:p>
            <a:endParaRPr lang="en-US" dirty="0"/>
          </a:p>
          <a:p>
            <a:endParaRPr lang="en-US" dirty="0"/>
          </a:p>
          <a:p>
            <a:pPr marL="0" indent="0">
              <a:buNone/>
            </a:pPr>
            <a:r>
              <a:rPr lang="en-US" sz="5000" u="sng" dirty="0"/>
              <a:t>See Self </a:t>
            </a:r>
          </a:p>
          <a:p>
            <a:endParaRPr lang="en-US" sz="5000" dirty="0"/>
          </a:p>
          <a:p>
            <a:r>
              <a:rPr lang="en-US" sz="5000" dirty="0" smtClean="0"/>
              <a:t>Warm</a:t>
            </a:r>
            <a:r>
              <a:rPr lang="en-US" sz="5000" dirty="0"/>
              <a:t>, caring, compassionate </a:t>
            </a:r>
          </a:p>
          <a:p>
            <a:r>
              <a:rPr lang="en-US" sz="5000" dirty="0" smtClean="0"/>
              <a:t>Likes </a:t>
            </a:r>
            <a:r>
              <a:rPr lang="en-US" sz="5000" dirty="0"/>
              <a:t>to please people </a:t>
            </a:r>
          </a:p>
          <a:p>
            <a:r>
              <a:rPr lang="en-US" sz="5000" dirty="0" smtClean="0"/>
              <a:t>Trusting </a:t>
            </a:r>
            <a:endParaRPr lang="en-US" sz="5000" dirty="0"/>
          </a:p>
          <a:p>
            <a:r>
              <a:rPr lang="en-US" sz="5000" dirty="0" smtClean="0"/>
              <a:t>Romantic </a:t>
            </a:r>
            <a:endParaRPr lang="en-US" sz="5000" dirty="0"/>
          </a:p>
          <a:p>
            <a:r>
              <a:rPr lang="en-US" sz="5000" dirty="0" smtClean="0"/>
              <a:t>Spiritual </a:t>
            </a:r>
            <a:endParaRPr lang="en-US" sz="5000" dirty="0"/>
          </a:p>
          <a:p>
            <a:r>
              <a:rPr lang="en-US" sz="5000" dirty="0" smtClean="0"/>
              <a:t>Creative </a:t>
            </a:r>
            <a:endParaRPr lang="en-US" sz="5000" dirty="0"/>
          </a:p>
          <a:p>
            <a:r>
              <a:rPr lang="en-US" sz="5000" dirty="0" smtClean="0"/>
              <a:t>Idealistic </a:t>
            </a:r>
            <a:endParaRPr lang="en-US" sz="5000" dirty="0"/>
          </a:p>
          <a:p>
            <a:r>
              <a:rPr lang="en-US" sz="5000" dirty="0" smtClean="0"/>
              <a:t>People </a:t>
            </a:r>
            <a:r>
              <a:rPr lang="en-US" sz="5000" dirty="0"/>
              <a:t>person </a:t>
            </a:r>
          </a:p>
          <a:p>
            <a:r>
              <a:rPr lang="en-US" sz="5000" dirty="0" smtClean="0"/>
              <a:t>Willing </a:t>
            </a:r>
            <a:r>
              <a:rPr lang="en-US" sz="5000" dirty="0"/>
              <a:t>to work tirelessly for a cause </a:t>
            </a:r>
          </a:p>
          <a:p>
            <a:r>
              <a:rPr lang="en-US" sz="5000" dirty="0" smtClean="0"/>
              <a:t>Unselfish </a:t>
            </a:r>
            <a:endParaRPr lang="en-US" sz="5000" dirty="0"/>
          </a:p>
          <a:p>
            <a:r>
              <a:rPr lang="en-US" sz="5000" dirty="0" smtClean="0"/>
              <a:t>Empathetic </a:t>
            </a:r>
            <a:endParaRPr lang="en-US" sz="5000" dirty="0"/>
          </a:p>
          <a:p>
            <a:r>
              <a:rPr lang="en-US" sz="5000" dirty="0" smtClean="0"/>
              <a:t>Wanting </a:t>
            </a:r>
            <a:r>
              <a:rPr lang="en-US" sz="5000" dirty="0"/>
              <a:t>harmony </a:t>
            </a:r>
          </a:p>
          <a:p>
            <a:endParaRPr lang="en-US" dirty="0"/>
          </a:p>
          <a:p>
            <a:pPr marL="0" indent="0">
              <a:buNone/>
            </a:pPr>
            <a:endParaRPr lang="en-US" dirty="0"/>
          </a:p>
          <a:p>
            <a:pPr marL="0" indent="0">
              <a:buNone/>
            </a:pPr>
            <a:endParaRPr lang="en-US" dirty="0"/>
          </a:p>
          <a:p>
            <a:pPr marL="0" indent="0">
              <a:buNone/>
            </a:pPr>
            <a:endParaRPr lang="en-US" dirty="0"/>
          </a:p>
        </p:txBody>
      </p:sp>
      <p:sp>
        <p:nvSpPr>
          <p:cNvPr id="5" name="Content Placeholder 3"/>
          <p:cNvSpPr txBox="1">
            <a:spLocks/>
          </p:cNvSpPr>
          <p:nvPr/>
        </p:nvSpPr>
        <p:spPr>
          <a:xfrm>
            <a:off x="5841025" y="-173512"/>
            <a:ext cx="3571607" cy="5213465"/>
          </a:xfrm>
          <a:prstGeom prst="rect">
            <a:avLst/>
          </a:prstGeom>
        </p:spPr>
        <p:txBody>
          <a:bodyPr vert="horz" lIns="91440" tIns="45720" rIns="91440" bIns="45720" numCol="1"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marL="0" indent="0">
              <a:buFont typeface="Arial"/>
              <a:buNone/>
            </a:pPr>
            <a:endParaRPr lang="en-US" dirty="0" smtClean="0"/>
          </a:p>
          <a:p>
            <a:pPr marL="0" indent="0">
              <a:buFont typeface="Arial"/>
              <a:buNone/>
            </a:pPr>
            <a:endParaRPr lang="en-US" dirty="0" smtClean="0"/>
          </a:p>
          <a:p>
            <a:pPr marL="0" indent="0">
              <a:buFont typeface="Arial"/>
              <a:buNone/>
            </a:pPr>
            <a:r>
              <a:rPr lang="en-US" sz="5000" u="sng" dirty="0" smtClean="0"/>
              <a:t>Others See </a:t>
            </a:r>
          </a:p>
          <a:p>
            <a:endParaRPr lang="en-US" sz="5000" dirty="0" smtClean="0"/>
          </a:p>
          <a:p>
            <a:r>
              <a:rPr lang="en-US" sz="5000" dirty="0" smtClean="0"/>
              <a:t>Overemotional </a:t>
            </a:r>
          </a:p>
          <a:p>
            <a:r>
              <a:rPr lang="en-US" sz="5000" dirty="0" smtClean="0"/>
              <a:t>Groveling, fawning, soft </a:t>
            </a:r>
          </a:p>
          <a:p>
            <a:r>
              <a:rPr lang="en-US" sz="5000" dirty="0" smtClean="0"/>
              <a:t>Too trusting </a:t>
            </a:r>
          </a:p>
          <a:p>
            <a:r>
              <a:rPr lang="en-US" sz="5000" dirty="0" smtClean="0"/>
              <a:t>Mushy </a:t>
            </a:r>
          </a:p>
          <a:p>
            <a:r>
              <a:rPr lang="en-US" sz="5000" dirty="0" smtClean="0"/>
              <a:t>Hopelessly naïve </a:t>
            </a:r>
          </a:p>
          <a:p>
            <a:r>
              <a:rPr lang="en-US" sz="5000" dirty="0" smtClean="0"/>
              <a:t>Too nice </a:t>
            </a:r>
          </a:p>
          <a:p>
            <a:r>
              <a:rPr lang="en-US" sz="5000" dirty="0" smtClean="0"/>
              <a:t>Aloof </a:t>
            </a:r>
          </a:p>
          <a:p>
            <a:r>
              <a:rPr lang="en-US" sz="5000" dirty="0" smtClean="0"/>
              <a:t>Smothering </a:t>
            </a:r>
          </a:p>
          <a:p>
            <a:r>
              <a:rPr lang="en-US" sz="5000" dirty="0" smtClean="0"/>
              <a:t>Manipulative </a:t>
            </a:r>
          </a:p>
          <a:p>
            <a:r>
              <a:rPr lang="en-US" sz="5000" dirty="0" smtClean="0"/>
              <a:t>Ignores policy, create chaos </a:t>
            </a:r>
          </a:p>
          <a:p>
            <a:r>
              <a:rPr lang="en-US" sz="5000" smtClean="0"/>
              <a:t>Talks too </a:t>
            </a:r>
            <a:r>
              <a:rPr lang="en-US" sz="5000" dirty="0" smtClean="0"/>
              <a:t>much </a:t>
            </a:r>
          </a:p>
          <a:p>
            <a:r>
              <a:rPr lang="en-US" sz="5000" dirty="0" smtClean="0"/>
              <a:t>Illogical, incomprehensive </a:t>
            </a:r>
          </a:p>
          <a:p>
            <a:pPr marL="0" indent="0">
              <a:buFont typeface="Arial"/>
              <a:buNone/>
            </a:pPr>
            <a:endParaRPr lang="en-US" dirty="0"/>
          </a:p>
        </p:txBody>
      </p:sp>
    </p:spTree>
    <p:extLst>
      <p:ext uri="{BB962C8B-B14F-4D97-AF65-F5344CB8AC3E}">
        <p14:creationId xmlns:p14="http://schemas.microsoft.com/office/powerpoint/2010/main" val="6525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 calcmode="lin" valueType="num">
                                      <p:cBhvr additive="base">
                                        <p:cTn id="3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 calcmode="lin" valueType="num">
                                      <p:cBhvr additive="base">
                                        <p:cTn id="4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 calcmode="lin" valueType="num">
                                      <p:cBhvr additive="base">
                                        <p:cTn id="5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 calcmode="lin" valueType="num">
                                      <p:cBhvr additive="base">
                                        <p:cTn id="55"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 calcmode="lin" valueType="num">
                                      <p:cBhvr additive="base">
                                        <p:cTn id="6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 calcmode="lin" valueType="num">
                                      <p:cBhvr additive="base">
                                        <p:cTn id="6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7" end="7"/>
                                            </p:txEl>
                                          </p:spTgt>
                                        </p:tgtEl>
                                        <p:attrNameLst>
                                          <p:attrName>style.visibility</p:attrName>
                                        </p:attrNameLst>
                                      </p:cBhvr>
                                      <p:to>
                                        <p:strVal val="visible"/>
                                      </p:to>
                                    </p:set>
                                    <p:anim calcmode="lin" valueType="num">
                                      <p:cBhvr additive="base">
                                        <p:cTn id="7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8" end="8"/>
                                            </p:txEl>
                                          </p:spTgt>
                                        </p:tgtEl>
                                        <p:attrNameLst>
                                          <p:attrName>style.visibility</p:attrName>
                                        </p:attrNameLst>
                                      </p:cBhvr>
                                      <p:to>
                                        <p:strVal val="visible"/>
                                      </p:to>
                                    </p:set>
                                    <p:anim calcmode="lin" valueType="num">
                                      <p:cBhvr additive="base">
                                        <p:cTn id="7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 calcmode="lin" valueType="num">
                                      <p:cBhvr additive="base">
                                        <p:cTn id="8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10" end="10"/>
                                            </p:txEl>
                                          </p:spTgt>
                                        </p:tgtEl>
                                        <p:attrNameLst>
                                          <p:attrName>style.visibility</p:attrName>
                                        </p:attrNameLst>
                                      </p:cBhvr>
                                      <p:to>
                                        <p:strVal val="visible"/>
                                      </p:to>
                                    </p:set>
                                    <p:anim calcmode="lin" valueType="num">
                                      <p:cBhvr additive="base">
                                        <p:cTn id="8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11" end="11"/>
                                            </p:txEl>
                                          </p:spTgt>
                                        </p:tgtEl>
                                        <p:attrNameLst>
                                          <p:attrName>style.visibility</p:attrName>
                                        </p:attrNameLst>
                                      </p:cBhvr>
                                      <p:to>
                                        <p:strVal val="visible"/>
                                      </p:to>
                                    </p:set>
                                    <p:anim calcmode="lin" valueType="num">
                                      <p:cBhvr additive="base">
                                        <p:cTn id="8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
                                            <p:txEl>
                                              <p:pRg st="12" end="12"/>
                                            </p:txEl>
                                          </p:spTgt>
                                        </p:tgtEl>
                                        <p:attrNameLst>
                                          <p:attrName>style.visibility</p:attrName>
                                        </p:attrNameLst>
                                      </p:cBhvr>
                                      <p:to>
                                        <p:strVal val="visible"/>
                                      </p:to>
                                    </p:set>
                                    <p:anim calcmode="lin" valueType="num">
                                      <p:cBhvr additive="base">
                                        <p:cTn id="9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
                                            <p:txEl>
                                              <p:pRg st="13" end="13"/>
                                            </p:txEl>
                                          </p:spTgt>
                                        </p:tgtEl>
                                        <p:attrNameLst>
                                          <p:attrName>style.visibility</p:attrName>
                                        </p:attrNameLst>
                                      </p:cBhvr>
                                      <p:to>
                                        <p:strVal val="visible"/>
                                      </p:to>
                                    </p:set>
                                    <p:anim calcmode="lin" valueType="num">
                                      <p:cBhvr additive="base">
                                        <p:cTn id="9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
                                            <p:txEl>
                                              <p:pRg st="14" end="14"/>
                                            </p:txEl>
                                          </p:spTgt>
                                        </p:tgtEl>
                                        <p:attrNameLst>
                                          <p:attrName>style.visibility</p:attrName>
                                        </p:attrNameLst>
                                      </p:cBhvr>
                                      <p:to>
                                        <p:strVal val="visible"/>
                                      </p:to>
                                    </p:set>
                                    <p:anim calcmode="lin" valueType="num">
                                      <p:cBhvr additive="base">
                                        <p:cTn id="10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5">
                                            <p:txEl>
                                              <p:pRg st="14" end="14"/>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
                                            <p:txEl>
                                              <p:pRg st="15" end="15"/>
                                            </p:txEl>
                                          </p:spTgt>
                                        </p:tgtEl>
                                        <p:attrNameLst>
                                          <p:attrName>style.visibility</p:attrName>
                                        </p:attrNameLst>
                                      </p:cBhvr>
                                      <p:to>
                                        <p:strVal val="visible"/>
                                      </p:to>
                                    </p:set>
                                    <p:anim calcmode="lin" valueType="num">
                                      <p:cBhvr additive="base">
                                        <p:cTn id="105"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
                                            <p:txEl>
                                              <p:pRg st="16" end="16"/>
                                            </p:txEl>
                                          </p:spTgt>
                                        </p:tgtEl>
                                        <p:attrNameLst>
                                          <p:attrName>style.visibility</p:attrName>
                                        </p:attrNameLst>
                                      </p:cBhvr>
                                      <p:to>
                                        <p:strVal val="visible"/>
                                      </p:to>
                                    </p:set>
                                    <p:anim calcmode="lin" valueType="num">
                                      <p:cBhvr additive="base">
                                        <p:cTn id="109"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a:xfrm>
            <a:off x="125620" y="660400"/>
            <a:ext cx="7281131" cy="1470025"/>
          </a:xfrm>
        </p:spPr>
        <p:txBody>
          <a:bodyPr/>
          <a:lstStyle/>
          <a:p>
            <a:r>
              <a:rPr lang="en-US" b="1" dirty="0" smtClean="0">
                <a:solidFill>
                  <a:srgbClr val="006E52"/>
                </a:solidFill>
                <a:latin typeface="Arial"/>
                <a:cs typeface="Arial"/>
              </a:rPr>
              <a:t>How to Work with </a:t>
            </a:r>
            <a:r>
              <a:rPr lang="en-US" b="1" dirty="0" smtClean="0">
                <a:solidFill>
                  <a:srgbClr val="0070C0"/>
                </a:solidFill>
                <a:latin typeface="Arial"/>
                <a:cs typeface="Arial"/>
              </a:rPr>
              <a:t>Blues</a:t>
            </a:r>
            <a:endParaRPr lang="en-US" b="1" dirty="0">
              <a:solidFill>
                <a:srgbClr val="0070C0"/>
              </a:solidFill>
              <a:latin typeface="Arial"/>
              <a:cs typeface="Arial"/>
            </a:endParaRPr>
          </a:p>
        </p:txBody>
      </p:sp>
      <p:sp>
        <p:nvSpPr>
          <p:cNvPr id="3" name="Subtitle 2"/>
          <p:cNvSpPr>
            <a:spLocks noGrp="1"/>
          </p:cNvSpPr>
          <p:nvPr>
            <p:ph type="subTitle" idx="1"/>
          </p:nvPr>
        </p:nvSpPr>
        <p:spPr>
          <a:xfrm>
            <a:off x="186432" y="2034984"/>
            <a:ext cx="8531440" cy="4891596"/>
          </a:xfrm>
        </p:spPr>
        <p:txBody>
          <a:bodyPr>
            <a:normAutofit/>
          </a:bodyPr>
          <a:lstStyle/>
          <a:p>
            <a:pPr algn="l">
              <a:spcBef>
                <a:spcPct val="50000"/>
              </a:spcBef>
              <a:buFontTx/>
              <a:buChar char="•"/>
            </a:pPr>
            <a:r>
              <a:rPr lang="en-US" altLang="en-US" b="1" dirty="0" smtClean="0">
                <a:solidFill>
                  <a:srgbClr val="0070C0"/>
                </a:solidFill>
              </a:rPr>
              <a:t>Spend </a:t>
            </a:r>
            <a:r>
              <a:rPr lang="en-US" altLang="en-US" b="1" dirty="0">
                <a:solidFill>
                  <a:srgbClr val="0070C0"/>
                </a:solidFill>
              </a:rPr>
              <a:t>quality time one-on-one with them</a:t>
            </a:r>
          </a:p>
          <a:p>
            <a:pPr algn="l">
              <a:spcBef>
                <a:spcPct val="50000"/>
              </a:spcBef>
              <a:buFontTx/>
              <a:buChar char="•"/>
            </a:pPr>
            <a:r>
              <a:rPr lang="en-US" altLang="en-US" b="1" dirty="0" smtClean="0">
                <a:solidFill>
                  <a:srgbClr val="0070C0"/>
                </a:solidFill>
              </a:rPr>
              <a:t>Be </a:t>
            </a:r>
            <a:r>
              <a:rPr lang="en-US" altLang="en-US" b="1" dirty="0">
                <a:solidFill>
                  <a:srgbClr val="0070C0"/>
                </a:solidFill>
              </a:rPr>
              <a:t>aware they wear their heart on their sleeve</a:t>
            </a:r>
          </a:p>
          <a:p>
            <a:pPr algn="l">
              <a:spcBef>
                <a:spcPct val="50000"/>
              </a:spcBef>
              <a:buFontTx/>
              <a:buChar char="•"/>
            </a:pPr>
            <a:r>
              <a:rPr lang="en-US" altLang="en-US" b="1" dirty="0" smtClean="0">
                <a:solidFill>
                  <a:srgbClr val="0070C0"/>
                </a:solidFill>
              </a:rPr>
              <a:t>Listen </a:t>
            </a:r>
            <a:r>
              <a:rPr lang="en-US" altLang="en-US" b="1" dirty="0">
                <a:solidFill>
                  <a:srgbClr val="0070C0"/>
                </a:solidFill>
              </a:rPr>
              <a:t>to them as they listen to you</a:t>
            </a:r>
          </a:p>
          <a:p>
            <a:pPr algn="l">
              <a:spcBef>
                <a:spcPct val="50000"/>
              </a:spcBef>
              <a:buFontTx/>
              <a:buChar char="•"/>
            </a:pPr>
            <a:r>
              <a:rPr lang="en-US" altLang="en-US" b="1" dirty="0" smtClean="0">
                <a:solidFill>
                  <a:srgbClr val="0070C0"/>
                </a:solidFill>
              </a:rPr>
              <a:t>Be </a:t>
            </a:r>
            <a:r>
              <a:rPr lang="en-US" altLang="en-US" b="1" dirty="0">
                <a:solidFill>
                  <a:srgbClr val="0070C0"/>
                </a:solidFill>
              </a:rPr>
              <a:t>supportive</a:t>
            </a:r>
          </a:p>
          <a:p>
            <a:pPr algn="l">
              <a:spcBef>
                <a:spcPct val="50000"/>
              </a:spcBef>
              <a:buFontTx/>
              <a:buChar char="•"/>
            </a:pPr>
            <a:r>
              <a:rPr lang="en-US" altLang="en-US" b="1" dirty="0" smtClean="0">
                <a:solidFill>
                  <a:srgbClr val="0070C0"/>
                </a:solidFill>
              </a:rPr>
              <a:t>Share </a:t>
            </a:r>
            <a:r>
              <a:rPr lang="en-US" altLang="en-US" b="1" dirty="0">
                <a:solidFill>
                  <a:srgbClr val="0070C0"/>
                </a:solidFill>
              </a:rPr>
              <a:t>your thoughts and feelings</a:t>
            </a:r>
          </a:p>
          <a:p>
            <a:pPr algn="l">
              <a:spcBef>
                <a:spcPct val="50000"/>
              </a:spcBef>
              <a:buFontTx/>
              <a:buChar char="•"/>
            </a:pPr>
            <a:r>
              <a:rPr lang="en-US" altLang="en-US" b="1" dirty="0" smtClean="0">
                <a:solidFill>
                  <a:srgbClr val="0070C0"/>
                </a:solidFill>
              </a:rPr>
              <a:t>Praise </a:t>
            </a:r>
            <a:r>
              <a:rPr lang="en-US" altLang="en-US" b="1" dirty="0">
                <a:solidFill>
                  <a:srgbClr val="0070C0"/>
                </a:solidFill>
              </a:rPr>
              <a:t>their imagination and creativity</a:t>
            </a:r>
          </a:p>
          <a:p>
            <a:pPr algn="l"/>
            <a:endParaRPr lang="en-US" dirty="0"/>
          </a:p>
        </p:txBody>
      </p:sp>
    </p:spTree>
    <p:extLst>
      <p:ext uri="{BB962C8B-B14F-4D97-AF65-F5344CB8AC3E}">
        <p14:creationId xmlns:p14="http://schemas.microsoft.com/office/powerpoint/2010/main" val="31791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
            <a:ext cx="9235440" cy="6926580"/>
          </a:xfrm>
          <a:prstGeom prst="rect">
            <a:avLst/>
          </a:prstGeom>
        </p:spPr>
      </p:pic>
      <p:sp>
        <p:nvSpPr>
          <p:cNvPr id="3" name="Title 2"/>
          <p:cNvSpPr>
            <a:spLocks noGrp="1"/>
          </p:cNvSpPr>
          <p:nvPr>
            <p:ph type="title"/>
          </p:nvPr>
        </p:nvSpPr>
        <p:spPr>
          <a:xfrm>
            <a:off x="972280" y="-173512"/>
            <a:ext cx="7714519" cy="1143000"/>
          </a:xfrm>
        </p:spPr>
        <p:txBody>
          <a:bodyPr/>
          <a:lstStyle/>
          <a:p>
            <a:r>
              <a:rPr lang="en-US" b="1" dirty="0" smtClean="0">
                <a:solidFill>
                  <a:srgbClr val="FF6600"/>
                </a:solidFill>
                <a:latin typeface="Arial"/>
                <a:cs typeface="Arial"/>
              </a:rPr>
              <a:t>Orange</a:t>
            </a:r>
            <a:endParaRPr lang="en-US" b="1" dirty="0">
              <a:solidFill>
                <a:srgbClr val="FF6600"/>
              </a:solidFill>
              <a:latin typeface="Arial"/>
              <a:cs typeface="Arial"/>
            </a:endParaRPr>
          </a:p>
        </p:txBody>
      </p:sp>
      <p:sp>
        <p:nvSpPr>
          <p:cNvPr id="4" name="Content Placeholder 3"/>
          <p:cNvSpPr>
            <a:spLocks noGrp="1"/>
          </p:cNvSpPr>
          <p:nvPr>
            <p:ph idx="1"/>
          </p:nvPr>
        </p:nvSpPr>
        <p:spPr>
          <a:xfrm>
            <a:off x="1540450" y="253013"/>
            <a:ext cx="3457678" cy="5610687"/>
          </a:xfrm>
        </p:spPr>
        <p:txBody>
          <a:bodyPr numCol="1">
            <a:normAutofit fontScale="40000" lnSpcReduction="20000"/>
          </a:bodyPr>
          <a:lstStyle/>
          <a:p>
            <a:endParaRPr lang="en-US" dirty="0"/>
          </a:p>
          <a:p>
            <a:endParaRPr lang="en-US" dirty="0"/>
          </a:p>
          <a:p>
            <a:pPr marL="0" indent="0">
              <a:buNone/>
            </a:pPr>
            <a:r>
              <a:rPr lang="en-US" sz="5000" u="sng" dirty="0"/>
              <a:t>See Self </a:t>
            </a:r>
          </a:p>
          <a:p>
            <a:endParaRPr lang="en-US" sz="5000" dirty="0"/>
          </a:p>
          <a:p>
            <a:r>
              <a:rPr lang="en-US" sz="5000" dirty="0" smtClean="0"/>
              <a:t>Fun </a:t>
            </a:r>
            <a:r>
              <a:rPr lang="en-US" sz="5000" dirty="0"/>
              <a:t>loving, enjoys life </a:t>
            </a:r>
          </a:p>
          <a:p>
            <a:r>
              <a:rPr lang="en-US" sz="5000" dirty="0" smtClean="0"/>
              <a:t>Spontaneous </a:t>
            </a:r>
            <a:endParaRPr lang="en-US" sz="5000" dirty="0"/>
          </a:p>
          <a:p>
            <a:r>
              <a:rPr lang="en-US" sz="5000" dirty="0" smtClean="0"/>
              <a:t>Flexible</a:t>
            </a:r>
            <a:r>
              <a:rPr lang="en-US" sz="5000" dirty="0"/>
              <a:t>, adaptable </a:t>
            </a:r>
          </a:p>
          <a:p>
            <a:r>
              <a:rPr lang="en-US" sz="5000" dirty="0" smtClean="0"/>
              <a:t>Carefree </a:t>
            </a:r>
            <a:endParaRPr lang="en-US" sz="5000" dirty="0"/>
          </a:p>
          <a:p>
            <a:r>
              <a:rPr lang="en-US" sz="5000" dirty="0" smtClean="0"/>
              <a:t>Proficient</a:t>
            </a:r>
            <a:r>
              <a:rPr lang="en-US" sz="5000" dirty="0"/>
              <a:t>, capable </a:t>
            </a:r>
          </a:p>
          <a:p>
            <a:r>
              <a:rPr lang="en-US" sz="5000" dirty="0" smtClean="0"/>
              <a:t>Hands </a:t>
            </a:r>
            <a:r>
              <a:rPr lang="en-US" sz="5000" dirty="0"/>
              <a:t>on person </a:t>
            </a:r>
          </a:p>
          <a:p>
            <a:r>
              <a:rPr lang="en-US" sz="5000" dirty="0" smtClean="0"/>
              <a:t>Practical </a:t>
            </a:r>
            <a:endParaRPr lang="en-US" sz="5000" dirty="0"/>
          </a:p>
          <a:p>
            <a:r>
              <a:rPr lang="en-US" sz="5000" dirty="0" smtClean="0"/>
              <a:t>Problem </a:t>
            </a:r>
            <a:r>
              <a:rPr lang="en-US" sz="5000" dirty="0"/>
              <a:t>solver </a:t>
            </a:r>
          </a:p>
          <a:p>
            <a:r>
              <a:rPr lang="en-US" sz="5000" dirty="0" smtClean="0"/>
              <a:t>Good </a:t>
            </a:r>
            <a:r>
              <a:rPr lang="en-US" sz="5000" dirty="0"/>
              <a:t>negotiator </a:t>
            </a:r>
          </a:p>
          <a:p>
            <a:r>
              <a:rPr lang="en-US" sz="5000" dirty="0" smtClean="0"/>
              <a:t>Here </a:t>
            </a:r>
            <a:r>
              <a:rPr lang="en-US" sz="5000" dirty="0"/>
              <a:t>and now person </a:t>
            </a:r>
          </a:p>
          <a:p>
            <a:r>
              <a:rPr lang="en-US" sz="5000" dirty="0" smtClean="0"/>
              <a:t>Does </a:t>
            </a:r>
            <a:r>
              <a:rPr lang="en-US" sz="5000" dirty="0"/>
              <a:t>many things at once </a:t>
            </a:r>
          </a:p>
          <a:p>
            <a:r>
              <a:rPr lang="en-US" sz="5000" dirty="0"/>
              <a:t>E</a:t>
            </a:r>
            <a:r>
              <a:rPr lang="en-US" sz="5000" dirty="0" smtClean="0"/>
              <a:t>clectic </a:t>
            </a:r>
            <a:endParaRPr lang="en-US" sz="5000" dirty="0"/>
          </a:p>
          <a:p>
            <a:endParaRPr lang="en-US" dirty="0"/>
          </a:p>
          <a:p>
            <a:pPr marL="0" indent="0">
              <a:buNone/>
            </a:pPr>
            <a:endParaRPr lang="en-US" dirty="0"/>
          </a:p>
          <a:p>
            <a:pPr marL="0" indent="0">
              <a:buNone/>
            </a:pPr>
            <a:endParaRPr lang="en-US" dirty="0"/>
          </a:p>
          <a:p>
            <a:pPr marL="0" indent="0">
              <a:buNone/>
            </a:pPr>
            <a:endParaRPr lang="en-US" dirty="0"/>
          </a:p>
        </p:txBody>
      </p:sp>
      <p:sp>
        <p:nvSpPr>
          <p:cNvPr id="5" name="Content Placeholder 3"/>
          <p:cNvSpPr txBox="1">
            <a:spLocks/>
          </p:cNvSpPr>
          <p:nvPr/>
        </p:nvSpPr>
        <p:spPr>
          <a:xfrm>
            <a:off x="5912529" y="195309"/>
            <a:ext cx="3099786" cy="5743853"/>
          </a:xfrm>
          <a:prstGeom prst="rect">
            <a:avLst/>
          </a:prstGeom>
        </p:spPr>
        <p:txBody>
          <a:bodyPr vert="horz" lIns="91440" tIns="45720" rIns="91440" bIns="45720" numCol="1"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marL="0" indent="0">
              <a:buFont typeface="Arial"/>
              <a:buNone/>
            </a:pPr>
            <a:endParaRPr lang="en-US" dirty="0" smtClean="0"/>
          </a:p>
          <a:p>
            <a:pPr marL="0" indent="0">
              <a:buFont typeface="Arial"/>
              <a:buNone/>
            </a:pPr>
            <a:r>
              <a:rPr lang="en-US" sz="5000" u="sng" dirty="0" smtClean="0"/>
              <a:t>Others See </a:t>
            </a:r>
          </a:p>
          <a:p>
            <a:endParaRPr lang="en-US" sz="5000" dirty="0" smtClean="0"/>
          </a:p>
          <a:p>
            <a:r>
              <a:rPr lang="en-US" sz="5000" dirty="0" smtClean="0"/>
              <a:t>Irresponsible </a:t>
            </a:r>
          </a:p>
          <a:p>
            <a:r>
              <a:rPr lang="en-US" sz="5000" dirty="0" smtClean="0"/>
              <a:t>Flaky </a:t>
            </a:r>
          </a:p>
          <a:p>
            <a:r>
              <a:rPr lang="en-US" sz="5000" dirty="0" smtClean="0"/>
              <a:t>Wish-washy </a:t>
            </a:r>
          </a:p>
          <a:p>
            <a:r>
              <a:rPr lang="en-US" sz="5000" dirty="0" smtClean="0"/>
              <a:t>Not serious </a:t>
            </a:r>
          </a:p>
          <a:p>
            <a:r>
              <a:rPr lang="en-US" sz="5000" dirty="0" smtClean="0"/>
              <a:t>Spends time on things they enjoy </a:t>
            </a:r>
          </a:p>
          <a:p>
            <a:r>
              <a:rPr lang="en-US" sz="5000" dirty="0" smtClean="0"/>
              <a:t>Not interested in ideas </a:t>
            </a:r>
          </a:p>
          <a:p>
            <a:r>
              <a:rPr lang="en-US" sz="5000" dirty="0" smtClean="0"/>
              <a:t>Disobey rules </a:t>
            </a:r>
          </a:p>
          <a:p>
            <a:r>
              <a:rPr lang="en-US" sz="5000" dirty="0" smtClean="0"/>
              <a:t>Manipulative, not to be trusted </a:t>
            </a:r>
          </a:p>
          <a:p>
            <a:r>
              <a:rPr lang="en-US" sz="5000" dirty="0" smtClean="0"/>
              <a:t>Not able to stay on task </a:t>
            </a:r>
          </a:p>
          <a:p>
            <a:r>
              <a:rPr lang="en-US" sz="5000" dirty="0" smtClean="0"/>
              <a:t>Cluttered </a:t>
            </a:r>
          </a:p>
          <a:p>
            <a:r>
              <a:rPr lang="en-US" sz="5000" dirty="0" smtClean="0"/>
              <a:t>Indecisive </a:t>
            </a:r>
          </a:p>
          <a:p>
            <a:pPr marL="0" indent="0">
              <a:buFont typeface="Arial"/>
              <a:buNone/>
            </a:pPr>
            <a:endParaRPr lang="en-US" dirty="0"/>
          </a:p>
        </p:txBody>
      </p:sp>
    </p:spTree>
    <p:extLst>
      <p:ext uri="{BB962C8B-B14F-4D97-AF65-F5344CB8AC3E}">
        <p14:creationId xmlns:p14="http://schemas.microsoft.com/office/powerpoint/2010/main" val="388990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 calcmode="lin" valueType="num">
                                      <p:cBhvr additive="base">
                                        <p:cTn id="3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 calcmode="lin" valueType="num">
                                      <p:cBhvr additive="base">
                                        <p:cTn id="4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 calcmode="lin" valueType="num">
                                      <p:cBhvr additive="base">
                                        <p:cTn id="5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 calcmode="lin" valueType="num">
                                      <p:cBhvr additive="base">
                                        <p:cTn id="55"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anim calcmode="lin" valueType="num">
                                      <p:cBhvr additive="base">
                                        <p:cTn id="6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 calcmode="lin" valueType="num">
                                      <p:cBhvr additive="base">
                                        <p:cTn id="6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 calcmode="lin" valueType="num">
                                      <p:cBhvr additive="base">
                                        <p:cTn id="7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 calcmode="lin" valueType="num">
                                      <p:cBhvr additive="base">
                                        <p:cTn id="8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9" end="9"/>
                                            </p:txEl>
                                          </p:spTgt>
                                        </p:tgtEl>
                                        <p:attrNameLst>
                                          <p:attrName>style.visibility</p:attrName>
                                        </p:attrNameLst>
                                      </p:cBhvr>
                                      <p:to>
                                        <p:strVal val="visible"/>
                                      </p:to>
                                    </p:set>
                                    <p:anim calcmode="lin" valueType="num">
                                      <p:cBhvr additive="base">
                                        <p:cTn id="8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9" end="9"/>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10" end="10"/>
                                            </p:txEl>
                                          </p:spTgt>
                                        </p:tgtEl>
                                        <p:attrNameLst>
                                          <p:attrName>style.visibility</p:attrName>
                                        </p:attrNameLst>
                                      </p:cBhvr>
                                      <p:to>
                                        <p:strVal val="visible"/>
                                      </p:to>
                                    </p:set>
                                    <p:anim calcmode="lin" valueType="num">
                                      <p:cBhvr additive="base">
                                        <p:cTn id="8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
                                            <p:txEl>
                                              <p:pRg st="11" end="11"/>
                                            </p:txEl>
                                          </p:spTgt>
                                        </p:tgtEl>
                                        <p:attrNameLst>
                                          <p:attrName>style.visibility</p:attrName>
                                        </p:attrNameLst>
                                      </p:cBhvr>
                                      <p:to>
                                        <p:strVal val="visible"/>
                                      </p:to>
                                    </p:set>
                                    <p:anim calcmode="lin" valueType="num">
                                      <p:cBhvr additive="base">
                                        <p:cTn id="9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
                                            <p:txEl>
                                              <p:pRg st="12" end="12"/>
                                            </p:txEl>
                                          </p:spTgt>
                                        </p:tgtEl>
                                        <p:attrNameLst>
                                          <p:attrName>style.visibility</p:attrName>
                                        </p:attrNameLst>
                                      </p:cBhvr>
                                      <p:to>
                                        <p:strVal val="visible"/>
                                      </p:to>
                                    </p:set>
                                    <p:anim calcmode="lin" valueType="num">
                                      <p:cBhvr additive="base">
                                        <p:cTn id="97"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5">
                                            <p:txEl>
                                              <p:pRg st="13" end="13"/>
                                            </p:txEl>
                                          </p:spTgt>
                                        </p:tgtEl>
                                        <p:attrNameLst>
                                          <p:attrName>style.visibility</p:attrName>
                                        </p:attrNameLst>
                                      </p:cBhvr>
                                      <p:to>
                                        <p:strVal val="visible"/>
                                      </p:to>
                                    </p:set>
                                    <p:anim calcmode="lin" valueType="num">
                                      <p:cBhvr additive="base">
                                        <p:cTn id="10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5">
                                            <p:txEl>
                                              <p:pRg st="13" end="13"/>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 calcmode="lin" valueType="num">
                                      <p:cBhvr additive="base">
                                        <p:cTn id="10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a:xfrm>
            <a:off x="125620" y="660400"/>
            <a:ext cx="7281131" cy="1470025"/>
          </a:xfrm>
        </p:spPr>
        <p:txBody>
          <a:bodyPr/>
          <a:lstStyle/>
          <a:p>
            <a:r>
              <a:rPr lang="en-US" b="1" dirty="0" smtClean="0">
                <a:solidFill>
                  <a:srgbClr val="006E52"/>
                </a:solidFill>
                <a:latin typeface="Arial"/>
                <a:cs typeface="Arial"/>
              </a:rPr>
              <a:t>How to Work with </a:t>
            </a:r>
            <a:r>
              <a:rPr lang="en-US" b="1" dirty="0" smtClean="0">
                <a:solidFill>
                  <a:srgbClr val="FF6600"/>
                </a:solidFill>
                <a:latin typeface="Arial"/>
                <a:cs typeface="Arial"/>
              </a:rPr>
              <a:t>Oranges</a:t>
            </a:r>
            <a:endParaRPr lang="en-US" b="1" dirty="0">
              <a:solidFill>
                <a:srgbClr val="FF6600"/>
              </a:solidFill>
              <a:latin typeface="Arial"/>
              <a:cs typeface="Arial"/>
            </a:endParaRPr>
          </a:p>
        </p:txBody>
      </p:sp>
      <p:sp>
        <p:nvSpPr>
          <p:cNvPr id="3" name="Subtitle 2"/>
          <p:cNvSpPr>
            <a:spLocks noGrp="1"/>
          </p:cNvSpPr>
          <p:nvPr>
            <p:ph type="subTitle" idx="1"/>
          </p:nvPr>
        </p:nvSpPr>
        <p:spPr>
          <a:xfrm>
            <a:off x="186432" y="2514378"/>
            <a:ext cx="8531440" cy="4891596"/>
          </a:xfrm>
        </p:spPr>
        <p:txBody>
          <a:bodyPr>
            <a:normAutofit/>
          </a:bodyPr>
          <a:lstStyle/>
          <a:p>
            <a:pPr marL="457200" indent="-457200" algn="l">
              <a:spcBef>
                <a:spcPct val="50000"/>
              </a:spcBef>
              <a:buFont typeface="Arial" panose="020B0604020202020204" pitchFamily="34" charset="0"/>
              <a:buChar char="•"/>
            </a:pPr>
            <a:r>
              <a:rPr lang="en-US" altLang="en-US" b="1" dirty="0" smtClean="0">
                <a:solidFill>
                  <a:srgbClr val="FF6600"/>
                </a:solidFill>
              </a:rPr>
              <a:t>Be </a:t>
            </a:r>
            <a:r>
              <a:rPr lang="en-US" altLang="en-US" b="1" dirty="0">
                <a:solidFill>
                  <a:srgbClr val="FF6600"/>
                </a:solidFill>
              </a:rPr>
              <a:t>active with them, don’t slow them </a:t>
            </a:r>
            <a:r>
              <a:rPr lang="en-US" altLang="en-US" b="1" dirty="0" smtClean="0">
                <a:solidFill>
                  <a:srgbClr val="FF6600"/>
                </a:solidFill>
              </a:rPr>
              <a:t>down</a:t>
            </a:r>
          </a:p>
          <a:p>
            <a:pPr marL="457200" indent="-457200" algn="l">
              <a:spcBef>
                <a:spcPct val="50000"/>
              </a:spcBef>
              <a:buFont typeface="Arial" panose="020B0604020202020204" pitchFamily="34" charset="0"/>
              <a:buChar char="•"/>
            </a:pPr>
            <a:r>
              <a:rPr lang="en-US" altLang="en-US" b="1" dirty="0" smtClean="0">
                <a:solidFill>
                  <a:srgbClr val="FF6600"/>
                </a:solidFill>
              </a:rPr>
              <a:t>Be </a:t>
            </a:r>
            <a:r>
              <a:rPr lang="en-US" altLang="en-US" b="1" dirty="0">
                <a:solidFill>
                  <a:srgbClr val="FF6600"/>
                </a:solidFill>
              </a:rPr>
              <a:t>spontaneous and fun, not a </a:t>
            </a:r>
            <a:r>
              <a:rPr lang="en-US" altLang="en-US" b="1" dirty="0" smtClean="0">
                <a:solidFill>
                  <a:srgbClr val="FF6600"/>
                </a:solidFill>
              </a:rPr>
              <a:t>heavy</a:t>
            </a:r>
          </a:p>
          <a:p>
            <a:pPr marL="457200" indent="-457200" algn="l">
              <a:spcBef>
                <a:spcPct val="50000"/>
              </a:spcBef>
              <a:buFont typeface="Arial" panose="020B0604020202020204" pitchFamily="34" charset="0"/>
              <a:buChar char="•"/>
            </a:pPr>
            <a:r>
              <a:rPr lang="en-US" altLang="en-US" b="1" dirty="0" smtClean="0">
                <a:solidFill>
                  <a:srgbClr val="FF6600"/>
                </a:solidFill>
              </a:rPr>
              <a:t>Compete </a:t>
            </a:r>
            <a:r>
              <a:rPr lang="en-US" altLang="en-US" b="1" dirty="0">
                <a:solidFill>
                  <a:srgbClr val="FF6600"/>
                </a:solidFill>
              </a:rPr>
              <a:t>in fun when </a:t>
            </a:r>
            <a:r>
              <a:rPr lang="en-US" altLang="en-US" b="1" dirty="0" smtClean="0">
                <a:solidFill>
                  <a:srgbClr val="FF6600"/>
                </a:solidFill>
              </a:rPr>
              <a:t>appropriate</a:t>
            </a:r>
          </a:p>
          <a:p>
            <a:pPr marL="457200" indent="-457200" algn="l">
              <a:spcBef>
                <a:spcPct val="50000"/>
              </a:spcBef>
              <a:buFont typeface="Arial" panose="020B0604020202020204" pitchFamily="34" charset="0"/>
              <a:buChar char="•"/>
            </a:pPr>
            <a:r>
              <a:rPr lang="en-US" altLang="en-US" b="1" dirty="0" smtClean="0">
                <a:solidFill>
                  <a:srgbClr val="FF6600"/>
                </a:solidFill>
              </a:rPr>
              <a:t>Be </a:t>
            </a:r>
            <a:r>
              <a:rPr lang="en-US" altLang="en-US" b="1" dirty="0">
                <a:solidFill>
                  <a:srgbClr val="FF6600"/>
                </a:solidFill>
              </a:rPr>
              <a:t>adventuresome and </a:t>
            </a:r>
            <a:r>
              <a:rPr lang="en-US" altLang="en-US" b="1" dirty="0" smtClean="0">
                <a:solidFill>
                  <a:srgbClr val="FF6600"/>
                </a:solidFill>
              </a:rPr>
              <a:t>optimistic</a:t>
            </a:r>
          </a:p>
          <a:p>
            <a:pPr marL="457200" indent="-457200" algn="l">
              <a:spcBef>
                <a:spcPct val="50000"/>
              </a:spcBef>
              <a:buFont typeface="Arial" panose="020B0604020202020204" pitchFamily="34" charset="0"/>
              <a:buChar char="•"/>
            </a:pPr>
            <a:r>
              <a:rPr lang="en-US" altLang="en-US" b="1" dirty="0" smtClean="0">
                <a:solidFill>
                  <a:srgbClr val="FF6600"/>
                </a:solidFill>
              </a:rPr>
              <a:t>Be </a:t>
            </a:r>
            <a:r>
              <a:rPr lang="en-US" altLang="en-US" b="1" dirty="0">
                <a:solidFill>
                  <a:srgbClr val="FF6600"/>
                </a:solidFill>
              </a:rPr>
              <a:t>energetic and ready to go</a:t>
            </a:r>
          </a:p>
          <a:p>
            <a:pPr algn="l"/>
            <a:endParaRPr lang="en-US" dirty="0"/>
          </a:p>
        </p:txBody>
      </p:sp>
    </p:spTree>
    <p:extLst>
      <p:ext uri="{BB962C8B-B14F-4D97-AF65-F5344CB8AC3E}">
        <p14:creationId xmlns:p14="http://schemas.microsoft.com/office/powerpoint/2010/main" val="3710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972280" y="274638"/>
            <a:ext cx="7714519" cy="1143000"/>
          </a:xfrm>
        </p:spPr>
        <p:txBody>
          <a:bodyPr/>
          <a:lstStyle/>
          <a:p>
            <a:r>
              <a:rPr lang="en-US" b="1" dirty="0" smtClean="0">
                <a:solidFill>
                  <a:srgbClr val="006E52"/>
                </a:solidFill>
                <a:latin typeface="Arial"/>
                <a:cs typeface="Arial"/>
              </a:rPr>
              <a:t>In a nutshell…</a:t>
            </a:r>
            <a:endParaRPr lang="en-US" b="1" dirty="0">
              <a:solidFill>
                <a:srgbClr val="006E52"/>
              </a:solidFill>
              <a:latin typeface="Arial"/>
              <a:cs typeface="Arial"/>
            </a:endParaRPr>
          </a:p>
        </p:txBody>
      </p:sp>
      <p:sp>
        <p:nvSpPr>
          <p:cNvPr id="4" name="Content Placeholder 3"/>
          <p:cNvSpPr>
            <a:spLocks noGrp="1"/>
          </p:cNvSpPr>
          <p:nvPr>
            <p:ph idx="1"/>
          </p:nvPr>
        </p:nvSpPr>
        <p:spPr>
          <a:xfrm>
            <a:off x="972280" y="1410980"/>
            <a:ext cx="7714520" cy="4525963"/>
          </a:xfrm>
        </p:spPr>
        <p:txBody>
          <a:bodyPr/>
          <a:lstStyle/>
          <a:p>
            <a:endParaRPr lang="en-US" dirty="0"/>
          </a:p>
          <a:p>
            <a:pPr marL="0" indent="0" algn="ctr">
              <a:buNone/>
            </a:pPr>
            <a:r>
              <a:rPr lang="en-US" b="1" dirty="0">
                <a:solidFill>
                  <a:srgbClr val="006E52"/>
                </a:solidFill>
              </a:rPr>
              <a:t>Green – “Why?” </a:t>
            </a:r>
            <a:endParaRPr lang="en-US" b="1" dirty="0" smtClean="0">
              <a:solidFill>
                <a:srgbClr val="006E52"/>
              </a:solidFill>
            </a:endParaRPr>
          </a:p>
          <a:p>
            <a:pPr marL="0" indent="0" algn="ctr">
              <a:buNone/>
            </a:pPr>
            <a:r>
              <a:rPr lang="en-US" b="1" dirty="0" smtClean="0">
                <a:solidFill>
                  <a:srgbClr val="CC9900"/>
                </a:solidFill>
              </a:rPr>
              <a:t>Gold </a:t>
            </a:r>
            <a:r>
              <a:rPr lang="en-US" b="1" dirty="0">
                <a:solidFill>
                  <a:srgbClr val="CC9900"/>
                </a:solidFill>
              </a:rPr>
              <a:t>– “Be Prepared” </a:t>
            </a:r>
            <a:endParaRPr lang="en-US" b="1" dirty="0" smtClean="0">
              <a:solidFill>
                <a:srgbClr val="CC9900"/>
              </a:solidFill>
            </a:endParaRPr>
          </a:p>
          <a:p>
            <a:pPr marL="0" indent="0" algn="ctr">
              <a:buNone/>
            </a:pPr>
            <a:r>
              <a:rPr lang="en-US" b="1" dirty="0" smtClean="0">
                <a:solidFill>
                  <a:srgbClr val="0070C0"/>
                </a:solidFill>
              </a:rPr>
              <a:t>Blue </a:t>
            </a:r>
            <a:r>
              <a:rPr lang="en-US" b="1" dirty="0">
                <a:solidFill>
                  <a:srgbClr val="0070C0"/>
                </a:solidFill>
              </a:rPr>
              <a:t>– “How does that make you feel</a:t>
            </a:r>
            <a:r>
              <a:rPr lang="en-US" b="1" dirty="0" smtClean="0">
                <a:solidFill>
                  <a:srgbClr val="0070C0"/>
                </a:solidFill>
              </a:rPr>
              <a:t>?”</a:t>
            </a:r>
          </a:p>
          <a:p>
            <a:pPr marL="0" indent="0" algn="ctr">
              <a:buNone/>
            </a:pPr>
            <a:r>
              <a:rPr lang="en-US" b="1" dirty="0" smtClean="0">
                <a:solidFill>
                  <a:srgbClr val="FF6600"/>
                </a:solidFill>
              </a:rPr>
              <a:t>Orange </a:t>
            </a:r>
            <a:r>
              <a:rPr lang="en-US" b="1" dirty="0">
                <a:solidFill>
                  <a:srgbClr val="FF6600"/>
                </a:solidFill>
              </a:rPr>
              <a:t>– “Just do it” </a:t>
            </a:r>
            <a:endParaRPr lang="en-US" dirty="0">
              <a:solidFill>
                <a:srgbClr val="FF6600"/>
              </a:solidFill>
              <a:latin typeface="Arial"/>
              <a:cs typeface="Arial"/>
            </a:endParaRPr>
          </a:p>
        </p:txBody>
      </p:sp>
    </p:spTree>
    <p:extLst>
      <p:ext uri="{BB962C8B-B14F-4D97-AF65-F5344CB8AC3E}">
        <p14:creationId xmlns:p14="http://schemas.microsoft.com/office/powerpoint/2010/main" val="40136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972280" y="274638"/>
            <a:ext cx="7714519" cy="1143000"/>
          </a:xfrm>
        </p:spPr>
        <p:txBody>
          <a:bodyPr>
            <a:normAutofit fontScale="90000"/>
          </a:bodyPr>
          <a:lstStyle/>
          <a:p>
            <a:r>
              <a:rPr lang="en-US" b="1" dirty="0" smtClean="0">
                <a:solidFill>
                  <a:srgbClr val="006E52"/>
                </a:solidFill>
                <a:latin typeface="Arial"/>
                <a:cs typeface="Arial"/>
              </a:rPr>
              <a:t>Percentages of Population by Leadership Style </a:t>
            </a:r>
            <a:endParaRPr lang="en-US" b="1" dirty="0">
              <a:solidFill>
                <a:srgbClr val="006E52"/>
              </a:solidFill>
              <a:latin typeface="Arial"/>
              <a:cs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260630"/>
              </p:ext>
            </p:extLst>
          </p:nvPr>
        </p:nvGraphicFramePr>
        <p:xfrm>
          <a:off x="971549" y="1349405"/>
          <a:ext cx="7715250" cy="4625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6572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a:xfrm>
            <a:off x="125620" y="660400"/>
            <a:ext cx="7281131" cy="1470025"/>
          </a:xfrm>
        </p:spPr>
        <p:txBody>
          <a:bodyPr/>
          <a:lstStyle/>
          <a:p>
            <a:r>
              <a:rPr lang="en-US" b="1" dirty="0" smtClean="0">
                <a:solidFill>
                  <a:srgbClr val="006E52"/>
                </a:solidFill>
                <a:latin typeface="Arial"/>
                <a:cs typeface="Arial"/>
              </a:rPr>
              <a:t>How is this Applicable to you?</a:t>
            </a:r>
            <a:endParaRPr lang="en-US" b="1" dirty="0">
              <a:solidFill>
                <a:srgbClr val="006E52"/>
              </a:solidFill>
              <a:latin typeface="Arial"/>
              <a:cs typeface="Arial"/>
            </a:endParaRPr>
          </a:p>
        </p:txBody>
      </p:sp>
      <p:sp>
        <p:nvSpPr>
          <p:cNvPr id="3" name="Subtitle 2"/>
          <p:cNvSpPr>
            <a:spLocks noGrp="1"/>
          </p:cNvSpPr>
          <p:nvPr>
            <p:ph type="subTitle" idx="1"/>
          </p:nvPr>
        </p:nvSpPr>
        <p:spPr>
          <a:xfrm>
            <a:off x="186432" y="2034984"/>
            <a:ext cx="8531440" cy="4891596"/>
          </a:xfrm>
        </p:spPr>
        <p:txBody>
          <a:bodyPr>
            <a:normAutofit/>
          </a:bodyPr>
          <a:lstStyle/>
          <a:p>
            <a:endParaRPr lang="en-US" dirty="0"/>
          </a:p>
          <a:p>
            <a:pPr marL="457200" indent="-457200" algn="l">
              <a:buFont typeface="Arial" panose="020B0604020202020204" pitchFamily="34" charset="0"/>
              <a:buChar char="•"/>
            </a:pPr>
            <a:r>
              <a:rPr lang="en-US" dirty="0">
                <a:solidFill>
                  <a:schemeClr val="tx1"/>
                </a:solidFill>
              </a:rPr>
              <a:t>How we work with each other </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How </a:t>
            </a:r>
            <a:r>
              <a:rPr lang="en-US" dirty="0">
                <a:solidFill>
                  <a:schemeClr val="tx1"/>
                </a:solidFill>
              </a:rPr>
              <a:t>we communicate with each other </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Office </a:t>
            </a:r>
            <a:r>
              <a:rPr lang="en-US" dirty="0">
                <a:solidFill>
                  <a:schemeClr val="tx1"/>
                </a:solidFill>
              </a:rPr>
              <a:t>time </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Events </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Others</a:t>
            </a:r>
            <a:r>
              <a:rPr lang="en-US" dirty="0">
                <a:solidFill>
                  <a:schemeClr val="tx1"/>
                </a:solidFill>
              </a:rPr>
              <a:t>? </a:t>
            </a:r>
          </a:p>
          <a:p>
            <a:endParaRPr lang="en-US" dirty="0">
              <a:latin typeface="Arial"/>
              <a:cs typeface="Arial"/>
            </a:endParaRPr>
          </a:p>
        </p:txBody>
      </p:sp>
    </p:spTree>
    <p:extLst>
      <p:ext uri="{BB962C8B-B14F-4D97-AF65-F5344CB8AC3E}">
        <p14:creationId xmlns:p14="http://schemas.microsoft.com/office/powerpoint/2010/main" val="50162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457200" y="274638"/>
            <a:ext cx="7819343" cy="1143000"/>
          </a:xfrm>
        </p:spPr>
        <p:txBody>
          <a:bodyPr/>
          <a:lstStyle/>
          <a:p>
            <a:r>
              <a:rPr lang="en-US" b="1" dirty="0" smtClean="0">
                <a:solidFill>
                  <a:srgbClr val="006E52"/>
                </a:solidFill>
                <a:latin typeface="Arial"/>
                <a:cs typeface="Arial"/>
              </a:rPr>
              <a:t>Have you ever…</a:t>
            </a:r>
            <a:endParaRPr lang="en-US" b="1" dirty="0">
              <a:solidFill>
                <a:srgbClr val="006E52"/>
              </a:solidFill>
              <a:latin typeface="Arial"/>
              <a:cs typeface="Arial"/>
            </a:endParaRPr>
          </a:p>
        </p:txBody>
      </p:sp>
      <p:sp>
        <p:nvSpPr>
          <p:cNvPr id="4" name="Content Placeholder 3"/>
          <p:cNvSpPr>
            <a:spLocks noGrp="1"/>
          </p:cNvSpPr>
          <p:nvPr>
            <p:ph idx="1"/>
          </p:nvPr>
        </p:nvSpPr>
        <p:spPr>
          <a:xfrm>
            <a:off x="288524" y="889987"/>
            <a:ext cx="7819343" cy="1702294"/>
          </a:xfrm>
        </p:spPr>
        <p:txBody>
          <a:bodyPr>
            <a:normAutofit fontScale="85000" lnSpcReduction="20000"/>
          </a:bodyPr>
          <a:lstStyle/>
          <a:p>
            <a:endParaRPr lang="en-US" dirty="0"/>
          </a:p>
          <a:p>
            <a:pPr marL="0" indent="0">
              <a:buNone/>
            </a:pPr>
            <a:endParaRPr lang="en-US" dirty="0"/>
          </a:p>
          <a:p>
            <a:r>
              <a:rPr lang="en-US" sz="3300" dirty="0"/>
              <a:t>Encountered that one person with whom you just couldn’t communicate? </a:t>
            </a:r>
            <a:endParaRPr lang="en-US" sz="3300" dirty="0" smtClean="0"/>
          </a:p>
        </p:txBody>
      </p:sp>
      <p:sp>
        <p:nvSpPr>
          <p:cNvPr id="5" name="Content Placeholder 3"/>
          <p:cNvSpPr txBox="1">
            <a:spLocks/>
          </p:cNvSpPr>
          <p:nvPr/>
        </p:nvSpPr>
        <p:spPr>
          <a:xfrm>
            <a:off x="288523" y="2130642"/>
            <a:ext cx="8090520" cy="20241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marL="0" indent="0">
              <a:buFont typeface="Arial"/>
              <a:buNone/>
            </a:pPr>
            <a:endParaRPr lang="en-US" dirty="0" smtClean="0"/>
          </a:p>
          <a:p>
            <a:r>
              <a:rPr lang="en-US" sz="3600" dirty="0" smtClean="0"/>
              <a:t>Had days when you felt like you were speaking a foreign language and no one else could understand what you were saying? </a:t>
            </a:r>
          </a:p>
          <a:p>
            <a:pPr marL="0" indent="0">
              <a:buFont typeface="Arial"/>
              <a:buNone/>
            </a:pPr>
            <a:endParaRPr lang="en-US" dirty="0" smtClean="0"/>
          </a:p>
        </p:txBody>
      </p:sp>
      <p:sp>
        <p:nvSpPr>
          <p:cNvPr id="6" name="Content Placeholder 3"/>
          <p:cNvSpPr txBox="1">
            <a:spLocks/>
          </p:cNvSpPr>
          <p:nvPr/>
        </p:nvSpPr>
        <p:spPr>
          <a:xfrm>
            <a:off x="288523" y="3870666"/>
            <a:ext cx="8356355" cy="2032986"/>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marL="0" indent="0">
              <a:buFont typeface="Arial"/>
              <a:buNone/>
            </a:pPr>
            <a:endParaRPr lang="en-US" dirty="0" smtClean="0"/>
          </a:p>
          <a:p>
            <a:pPr marL="0" indent="0">
              <a:buFont typeface="Arial"/>
              <a:buNone/>
            </a:pPr>
            <a:endParaRPr lang="en-US" dirty="0" smtClean="0"/>
          </a:p>
          <a:p>
            <a:r>
              <a:rPr lang="en-US" sz="5900" dirty="0" smtClean="0"/>
              <a:t>Tried to communicate with a person, with whom you normally communicate well, but couldn’t get them to see your side? </a:t>
            </a:r>
            <a:endParaRPr lang="en-US" sz="5900" dirty="0"/>
          </a:p>
        </p:txBody>
      </p:sp>
    </p:spTree>
    <p:extLst>
      <p:ext uri="{BB962C8B-B14F-4D97-AF65-F5344CB8AC3E}">
        <p14:creationId xmlns:p14="http://schemas.microsoft.com/office/powerpoint/2010/main" val="35251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0"/>
            <a:ext cx="9235440" cy="6926580"/>
          </a:xfrm>
          <a:prstGeom prst="rect">
            <a:avLst/>
          </a:prstGeom>
        </p:spPr>
      </p:pic>
      <p:sp>
        <p:nvSpPr>
          <p:cNvPr id="2" name="Title 1"/>
          <p:cNvSpPr>
            <a:spLocks noGrp="1"/>
          </p:cNvSpPr>
          <p:nvPr>
            <p:ph type="ctrTitle"/>
          </p:nvPr>
        </p:nvSpPr>
        <p:spPr>
          <a:xfrm>
            <a:off x="731520" y="1521319"/>
            <a:ext cx="7772400" cy="806250"/>
          </a:xfrm>
        </p:spPr>
        <p:txBody>
          <a:bodyPr>
            <a:normAutofit fontScale="90000"/>
          </a:bodyPr>
          <a:lstStyle/>
          <a:p>
            <a:r>
              <a:rPr lang="en-US" dirty="0"/>
              <a:t/>
            </a:r>
            <a:br>
              <a:rPr lang="en-US" dirty="0"/>
            </a:br>
            <a:r>
              <a:rPr lang="en-US" dirty="0">
                <a:solidFill>
                  <a:srgbClr val="006E52"/>
                </a:solidFill>
              </a:rPr>
              <a:t>Behaviors that lead to trust </a:t>
            </a:r>
            <a:endParaRPr lang="en-US" b="1" dirty="0">
              <a:solidFill>
                <a:srgbClr val="006E52"/>
              </a:solidFill>
              <a:latin typeface="Arial"/>
              <a:cs typeface="Arial"/>
            </a:endParaRPr>
          </a:p>
        </p:txBody>
      </p:sp>
      <p:sp>
        <p:nvSpPr>
          <p:cNvPr id="3" name="Subtitle 2"/>
          <p:cNvSpPr>
            <a:spLocks noGrp="1"/>
          </p:cNvSpPr>
          <p:nvPr>
            <p:ph type="subTitle" idx="1"/>
          </p:nvPr>
        </p:nvSpPr>
        <p:spPr>
          <a:xfrm>
            <a:off x="1371600" y="2610035"/>
            <a:ext cx="6400800" cy="3028765"/>
          </a:xfrm>
        </p:spPr>
        <p:txBody>
          <a:bodyPr numCol="2">
            <a:normAutofit fontScale="70000" lnSpcReduction="20000"/>
          </a:bodyPr>
          <a:lstStyle/>
          <a:p>
            <a:endParaRPr lang="en-US" dirty="0"/>
          </a:p>
          <a:p>
            <a:pPr algn="l"/>
            <a:r>
              <a:rPr lang="en-US" dirty="0" smtClean="0">
                <a:solidFill>
                  <a:schemeClr val="tx1"/>
                </a:solidFill>
              </a:rPr>
              <a:t>•	Talk straight</a:t>
            </a:r>
          </a:p>
          <a:p>
            <a:pPr marL="457200" indent="-457200" algn="l">
              <a:buFont typeface="Arial" panose="020B0604020202020204" pitchFamily="34" charset="0"/>
              <a:buChar char="•"/>
            </a:pPr>
            <a:r>
              <a:rPr lang="en-US" dirty="0" smtClean="0">
                <a:solidFill>
                  <a:schemeClr val="tx1"/>
                </a:solidFill>
              </a:rPr>
              <a:t>Demonstrate </a:t>
            </a:r>
            <a:r>
              <a:rPr lang="en-US" dirty="0">
                <a:solidFill>
                  <a:schemeClr val="tx1"/>
                </a:solidFill>
              </a:rPr>
              <a:t>respect </a:t>
            </a:r>
          </a:p>
          <a:p>
            <a:pPr algn="l"/>
            <a:r>
              <a:rPr lang="en-US" dirty="0" smtClean="0">
                <a:solidFill>
                  <a:schemeClr val="tx1"/>
                </a:solidFill>
              </a:rPr>
              <a:t>•	Create </a:t>
            </a:r>
            <a:r>
              <a:rPr lang="en-US" dirty="0">
                <a:solidFill>
                  <a:schemeClr val="tx1"/>
                </a:solidFill>
              </a:rPr>
              <a:t>transparency </a:t>
            </a:r>
          </a:p>
          <a:p>
            <a:pPr algn="l"/>
            <a:r>
              <a:rPr lang="en-US" dirty="0" smtClean="0">
                <a:solidFill>
                  <a:schemeClr val="tx1"/>
                </a:solidFill>
              </a:rPr>
              <a:t>•	Right </a:t>
            </a:r>
            <a:r>
              <a:rPr lang="en-US" dirty="0">
                <a:solidFill>
                  <a:schemeClr val="tx1"/>
                </a:solidFill>
              </a:rPr>
              <a:t>wrongs </a:t>
            </a:r>
          </a:p>
          <a:p>
            <a:pPr algn="l"/>
            <a:r>
              <a:rPr lang="en-US" dirty="0" smtClean="0">
                <a:solidFill>
                  <a:schemeClr val="tx1"/>
                </a:solidFill>
              </a:rPr>
              <a:t>•	Show </a:t>
            </a:r>
            <a:r>
              <a:rPr lang="en-US" dirty="0">
                <a:solidFill>
                  <a:schemeClr val="tx1"/>
                </a:solidFill>
              </a:rPr>
              <a:t>loyalty </a:t>
            </a:r>
          </a:p>
          <a:p>
            <a:pPr algn="l"/>
            <a:r>
              <a:rPr lang="en-US" dirty="0" smtClean="0">
                <a:solidFill>
                  <a:schemeClr val="tx1"/>
                </a:solidFill>
              </a:rPr>
              <a:t>•	Deliver </a:t>
            </a:r>
            <a:r>
              <a:rPr lang="en-US" dirty="0">
                <a:solidFill>
                  <a:schemeClr val="tx1"/>
                </a:solidFill>
              </a:rPr>
              <a:t>results </a:t>
            </a:r>
          </a:p>
          <a:p>
            <a:pPr algn="l"/>
            <a:r>
              <a:rPr lang="en-US" dirty="0" smtClean="0">
                <a:solidFill>
                  <a:schemeClr val="tx1"/>
                </a:solidFill>
              </a:rPr>
              <a:t>•	Get </a:t>
            </a:r>
            <a:r>
              <a:rPr lang="en-US" dirty="0">
                <a:solidFill>
                  <a:schemeClr val="tx1"/>
                </a:solidFill>
              </a:rPr>
              <a:t>better </a:t>
            </a:r>
          </a:p>
          <a:p>
            <a:pPr algn="l"/>
            <a:endParaRPr lang="en-US" dirty="0">
              <a:solidFill>
                <a:schemeClr val="tx1"/>
              </a:solidFill>
            </a:endParaRPr>
          </a:p>
          <a:p>
            <a:pPr algn="l"/>
            <a:r>
              <a:rPr lang="en-US" dirty="0" smtClean="0">
                <a:solidFill>
                  <a:schemeClr val="tx1"/>
                </a:solidFill>
              </a:rPr>
              <a:t>•	Confront </a:t>
            </a:r>
            <a:r>
              <a:rPr lang="en-US" dirty="0">
                <a:solidFill>
                  <a:schemeClr val="tx1"/>
                </a:solidFill>
              </a:rPr>
              <a:t>reality </a:t>
            </a:r>
          </a:p>
          <a:p>
            <a:pPr algn="l"/>
            <a:r>
              <a:rPr lang="en-US" dirty="0" smtClean="0">
                <a:solidFill>
                  <a:schemeClr val="tx1"/>
                </a:solidFill>
              </a:rPr>
              <a:t>•	Clarify </a:t>
            </a:r>
            <a:r>
              <a:rPr lang="en-US" dirty="0">
                <a:solidFill>
                  <a:schemeClr val="tx1"/>
                </a:solidFill>
              </a:rPr>
              <a:t>expectations </a:t>
            </a:r>
          </a:p>
          <a:p>
            <a:pPr algn="l"/>
            <a:r>
              <a:rPr lang="en-US" dirty="0" smtClean="0">
                <a:solidFill>
                  <a:schemeClr val="tx1"/>
                </a:solidFill>
              </a:rPr>
              <a:t>•	Practice </a:t>
            </a:r>
            <a:r>
              <a:rPr lang="en-US" dirty="0">
                <a:solidFill>
                  <a:schemeClr val="tx1"/>
                </a:solidFill>
              </a:rPr>
              <a:t>accountability </a:t>
            </a:r>
          </a:p>
          <a:p>
            <a:pPr algn="l"/>
            <a:r>
              <a:rPr lang="en-US" dirty="0" smtClean="0">
                <a:solidFill>
                  <a:schemeClr val="tx1"/>
                </a:solidFill>
              </a:rPr>
              <a:t>•	Listen </a:t>
            </a:r>
            <a:r>
              <a:rPr lang="en-US" dirty="0">
                <a:solidFill>
                  <a:schemeClr val="tx1"/>
                </a:solidFill>
              </a:rPr>
              <a:t>first </a:t>
            </a:r>
          </a:p>
          <a:p>
            <a:pPr algn="l"/>
            <a:r>
              <a:rPr lang="en-US" dirty="0" smtClean="0">
                <a:solidFill>
                  <a:schemeClr val="tx1"/>
                </a:solidFill>
              </a:rPr>
              <a:t>•	Keep </a:t>
            </a:r>
            <a:r>
              <a:rPr lang="en-US" dirty="0">
                <a:solidFill>
                  <a:schemeClr val="tx1"/>
                </a:solidFill>
              </a:rPr>
              <a:t>commitments </a:t>
            </a:r>
          </a:p>
          <a:p>
            <a:pPr algn="l"/>
            <a:r>
              <a:rPr lang="en-US" dirty="0" smtClean="0">
                <a:solidFill>
                  <a:schemeClr val="tx1"/>
                </a:solidFill>
              </a:rPr>
              <a:t>•	Extend </a:t>
            </a:r>
            <a:r>
              <a:rPr lang="en-US" dirty="0">
                <a:solidFill>
                  <a:schemeClr val="tx1"/>
                </a:solidFill>
              </a:rPr>
              <a:t>trust </a:t>
            </a:r>
          </a:p>
          <a:p>
            <a:endParaRPr lang="en-US" dirty="0" smtClean="0">
              <a:latin typeface="Arial"/>
              <a:cs typeface="Arial"/>
            </a:endParaRPr>
          </a:p>
        </p:txBody>
      </p:sp>
      <p:sp>
        <p:nvSpPr>
          <p:cNvPr id="5" name="TextBox 4"/>
          <p:cNvSpPr txBox="1"/>
          <p:nvPr/>
        </p:nvSpPr>
        <p:spPr>
          <a:xfrm>
            <a:off x="2938507" y="5521334"/>
            <a:ext cx="4021585" cy="584775"/>
          </a:xfrm>
          <a:prstGeom prst="rect">
            <a:avLst/>
          </a:prstGeom>
          <a:noFill/>
        </p:spPr>
        <p:txBody>
          <a:bodyPr wrap="square" rtlCol="0">
            <a:spAutoFit/>
          </a:bodyPr>
          <a:lstStyle/>
          <a:p>
            <a:pPr algn="ctr"/>
            <a:r>
              <a:rPr lang="en-US" sz="3200" b="1" dirty="0" smtClean="0">
                <a:solidFill>
                  <a:srgbClr val="006E52"/>
                </a:solidFill>
              </a:rPr>
              <a:t>Assume Good Intent </a:t>
            </a:r>
            <a:endParaRPr lang="en-US" sz="3200" b="1" dirty="0">
              <a:solidFill>
                <a:srgbClr val="006E52"/>
              </a:solidFill>
            </a:endParaRPr>
          </a:p>
        </p:txBody>
      </p:sp>
    </p:spTree>
    <p:extLst>
      <p:ext uri="{BB962C8B-B14F-4D97-AF65-F5344CB8AC3E}">
        <p14:creationId xmlns:p14="http://schemas.microsoft.com/office/powerpoint/2010/main" val="22070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1000"/>
                                        <p:tgtEl>
                                          <p:spTgt spid="3">
                                            <p:txEl>
                                              <p:pRg st="11" end="11"/>
                                            </p:txEl>
                                          </p:spTgt>
                                        </p:tgtEl>
                                      </p:cBhvr>
                                    </p:animEffect>
                                    <p:anim calcmode="lin" valueType="num">
                                      <p:cBhvr>
                                        <p:cTn id="5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1000"/>
                                        <p:tgtEl>
                                          <p:spTgt spid="3">
                                            <p:txEl>
                                              <p:pRg st="12" end="12"/>
                                            </p:txEl>
                                          </p:spTgt>
                                        </p:tgtEl>
                                      </p:cBhvr>
                                    </p:animEffect>
                                    <p:anim calcmode="lin" valueType="num">
                                      <p:cBhvr>
                                        <p:cTn id="5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1000"/>
                                        <p:tgtEl>
                                          <p:spTgt spid="3">
                                            <p:txEl>
                                              <p:pRg st="13" end="13"/>
                                            </p:txEl>
                                          </p:spTgt>
                                        </p:tgtEl>
                                      </p:cBhvr>
                                    </p:animEffect>
                                    <p:anim calcmode="lin" valueType="num">
                                      <p:cBhvr>
                                        <p:cTn id="6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1000"/>
                                        <p:tgtEl>
                                          <p:spTgt spid="3">
                                            <p:txEl>
                                              <p:pRg st="14" end="14"/>
                                            </p:txEl>
                                          </p:spTgt>
                                        </p:tgtEl>
                                      </p:cBhvr>
                                    </p:animEffect>
                                    <p:anim calcmode="lin" valueType="num">
                                      <p:cBhvr>
                                        <p:cTn id="6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
                                            <p:txEl>
                                              <p:pRg st="0" end="0"/>
                                            </p:txEl>
                                          </p:spTgt>
                                        </p:tgtEl>
                                        <p:attrNameLst>
                                          <p:attrName>style.visibility</p:attrName>
                                        </p:attrNameLst>
                                      </p:cBhvr>
                                      <p:to>
                                        <p:strVal val="visible"/>
                                      </p:to>
                                    </p:set>
                                    <p:anim calcmode="lin" valueType="num">
                                      <p:cBhvr additive="base">
                                        <p:cTn id="7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972280" y="274638"/>
            <a:ext cx="7714519" cy="1143000"/>
          </a:xfrm>
        </p:spPr>
        <p:txBody>
          <a:bodyPr>
            <a:normAutofit/>
          </a:bodyPr>
          <a:lstStyle/>
          <a:p>
            <a:r>
              <a:rPr lang="en-US" b="1" dirty="0" smtClean="0">
                <a:solidFill>
                  <a:srgbClr val="006E52"/>
                </a:solidFill>
                <a:latin typeface="Arial"/>
                <a:cs typeface="Arial"/>
              </a:rPr>
              <a:t>Consider this…</a:t>
            </a:r>
            <a:endParaRPr lang="en-US" b="1" dirty="0">
              <a:solidFill>
                <a:srgbClr val="006E52"/>
              </a:solidFill>
              <a:latin typeface="Arial"/>
              <a:cs typeface="Arial"/>
            </a:endParaRPr>
          </a:p>
        </p:txBody>
      </p:sp>
      <p:sp>
        <p:nvSpPr>
          <p:cNvPr id="4" name="Content Placeholder 3"/>
          <p:cNvSpPr>
            <a:spLocks noGrp="1"/>
          </p:cNvSpPr>
          <p:nvPr>
            <p:ph idx="1"/>
          </p:nvPr>
        </p:nvSpPr>
        <p:spPr>
          <a:xfrm>
            <a:off x="831393" y="414461"/>
            <a:ext cx="8229600" cy="2006354"/>
          </a:xfrm>
        </p:spPr>
        <p:txBody>
          <a:bodyPr>
            <a:normAutofit fontScale="92500" lnSpcReduction="10000"/>
          </a:bodyPr>
          <a:lstStyle/>
          <a:p>
            <a:endParaRPr lang="en-US" dirty="0"/>
          </a:p>
          <a:p>
            <a:endParaRPr lang="en-US" dirty="0"/>
          </a:p>
          <a:p>
            <a:r>
              <a:rPr lang="en-US" sz="3500" dirty="0"/>
              <a:t>Each person approaches projects and conversations differently. </a:t>
            </a:r>
          </a:p>
          <a:p>
            <a:endParaRPr lang="en-US" dirty="0"/>
          </a:p>
        </p:txBody>
      </p:sp>
      <p:sp>
        <p:nvSpPr>
          <p:cNvPr id="5" name="Content Placeholder 3"/>
          <p:cNvSpPr txBox="1">
            <a:spLocks/>
          </p:cNvSpPr>
          <p:nvPr/>
        </p:nvSpPr>
        <p:spPr>
          <a:xfrm>
            <a:off x="831393" y="1731147"/>
            <a:ext cx="8229600" cy="180381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endParaRPr lang="en-US" dirty="0" smtClean="0"/>
          </a:p>
          <a:p>
            <a:r>
              <a:rPr lang="en-US" sz="3500" dirty="0" smtClean="0"/>
              <a:t>Most people approach professional life differently than personal life. </a:t>
            </a:r>
          </a:p>
          <a:p>
            <a:endParaRPr lang="en-US" dirty="0"/>
          </a:p>
        </p:txBody>
      </p:sp>
      <p:sp>
        <p:nvSpPr>
          <p:cNvPr id="6" name="Content Placeholder 3"/>
          <p:cNvSpPr txBox="1">
            <a:spLocks/>
          </p:cNvSpPr>
          <p:nvPr/>
        </p:nvSpPr>
        <p:spPr>
          <a:xfrm>
            <a:off x="831393" y="2821134"/>
            <a:ext cx="8229600" cy="235093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endParaRPr lang="en-US" dirty="0" smtClean="0"/>
          </a:p>
          <a:p>
            <a:r>
              <a:rPr lang="en-US" sz="3500" dirty="0" smtClean="0"/>
              <a:t>Sometimes, understanding how you may be perceived can help you understand how to better communicate. </a:t>
            </a:r>
          </a:p>
          <a:p>
            <a:endParaRPr lang="en-US" dirty="0"/>
          </a:p>
        </p:txBody>
      </p:sp>
    </p:spTree>
    <p:extLst>
      <p:ext uri="{BB962C8B-B14F-4D97-AF65-F5344CB8AC3E}">
        <p14:creationId xmlns:p14="http://schemas.microsoft.com/office/powerpoint/2010/main" val="210441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
            <a:ext cx="9235440" cy="6926580"/>
          </a:xfrm>
          <a:prstGeom prst="rect">
            <a:avLst/>
          </a:prstGeom>
        </p:spPr>
      </p:pic>
      <p:sp>
        <p:nvSpPr>
          <p:cNvPr id="3" name="Title 2"/>
          <p:cNvSpPr>
            <a:spLocks noGrp="1"/>
          </p:cNvSpPr>
          <p:nvPr>
            <p:ph type="title"/>
          </p:nvPr>
        </p:nvSpPr>
        <p:spPr>
          <a:xfrm>
            <a:off x="972280" y="172717"/>
            <a:ext cx="7714519" cy="1143000"/>
          </a:xfrm>
        </p:spPr>
        <p:txBody>
          <a:bodyPr>
            <a:normAutofit fontScale="90000"/>
          </a:bodyPr>
          <a:lstStyle/>
          <a:p>
            <a:r>
              <a:rPr lang="en-US" altLang="en-US" b="1" dirty="0">
                <a:solidFill>
                  <a:srgbClr val="006E52"/>
                </a:solidFill>
              </a:rPr>
              <a:t>Don Lowry, </a:t>
            </a:r>
            <a:br>
              <a:rPr lang="en-US" altLang="en-US" b="1" dirty="0">
                <a:solidFill>
                  <a:srgbClr val="006E52"/>
                </a:solidFill>
              </a:rPr>
            </a:br>
            <a:r>
              <a:rPr lang="en-US" altLang="en-US" b="1" dirty="0">
                <a:solidFill>
                  <a:srgbClr val="006E52"/>
                </a:solidFill>
              </a:rPr>
              <a:t>creator of True Colors</a:t>
            </a:r>
            <a:endParaRPr lang="en-US" b="1" dirty="0">
              <a:solidFill>
                <a:srgbClr val="006E52"/>
              </a:solidFill>
              <a:latin typeface="Arial"/>
              <a:cs typeface="Arial"/>
            </a:endParaRPr>
          </a:p>
        </p:txBody>
      </p:sp>
      <p:sp>
        <p:nvSpPr>
          <p:cNvPr id="4" name="Content Placeholder 3"/>
          <p:cNvSpPr>
            <a:spLocks noGrp="1"/>
          </p:cNvSpPr>
          <p:nvPr>
            <p:ph idx="1"/>
          </p:nvPr>
        </p:nvSpPr>
        <p:spPr>
          <a:xfrm>
            <a:off x="972279" y="754515"/>
            <a:ext cx="7714520" cy="4872018"/>
          </a:xfrm>
        </p:spPr>
        <p:txBody>
          <a:bodyPr numCol="1">
            <a:normAutofit/>
          </a:bodyPr>
          <a:lstStyle/>
          <a:p>
            <a:endParaRPr lang="en-US" dirty="0"/>
          </a:p>
          <a:p>
            <a:endParaRPr lang="en-US" dirty="0"/>
          </a:p>
          <a:p>
            <a:pPr marL="0" indent="0" algn="ctr">
              <a:buFontTx/>
              <a:buNone/>
              <a:defRPr/>
            </a:pPr>
            <a:r>
              <a:rPr lang="en-US" sz="2400" b="1" i="1" dirty="0"/>
              <a:t>“Successful people know who they are and what their True Colors are… when you know what your core values and needs are and feel good about them, you can perform at your highest potential in every area of life. And when you share a working, mutual understanding of other’ core values and needs, you have the basis to communicate, motivate, and achieve common goals with utmost dignity, efficacy, and mutual respect.”</a:t>
            </a:r>
            <a:endParaRPr lang="en-US" sz="2400" dirty="0"/>
          </a:p>
          <a:p>
            <a:pPr marL="0" indent="0">
              <a:buNone/>
            </a:pPr>
            <a:endParaRPr lang="en-US" dirty="0"/>
          </a:p>
        </p:txBody>
      </p:sp>
    </p:spTree>
    <p:extLst>
      <p:ext uri="{BB962C8B-B14F-4D97-AF65-F5344CB8AC3E}">
        <p14:creationId xmlns:p14="http://schemas.microsoft.com/office/powerpoint/2010/main" val="829559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457200" y="274638"/>
            <a:ext cx="7819343" cy="1143000"/>
          </a:xfrm>
        </p:spPr>
        <p:txBody>
          <a:bodyPr/>
          <a:lstStyle/>
          <a:p>
            <a:r>
              <a:rPr lang="en-US" b="1" dirty="0" smtClean="0">
                <a:solidFill>
                  <a:srgbClr val="006E52"/>
                </a:solidFill>
                <a:latin typeface="Arial"/>
                <a:cs typeface="Arial"/>
              </a:rPr>
              <a:t>Conclusion </a:t>
            </a:r>
            <a:endParaRPr lang="en-US" b="1" dirty="0">
              <a:solidFill>
                <a:srgbClr val="006E52"/>
              </a:solidFill>
              <a:latin typeface="Arial"/>
              <a:cs typeface="Arial"/>
            </a:endParaRPr>
          </a:p>
        </p:txBody>
      </p:sp>
      <p:sp>
        <p:nvSpPr>
          <p:cNvPr id="4" name="Content Placeholder 3"/>
          <p:cNvSpPr>
            <a:spLocks noGrp="1"/>
          </p:cNvSpPr>
          <p:nvPr>
            <p:ph idx="1"/>
          </p:nvPr>
        </p:nvSpPr>
        <p:spPr>
          <a:xfrm>
            <a:off x="457200" y="889986"/>
            <a:ext cx="7819343" cy="4525963"/>
          </a:xfrm>
        </p:spPr>
        <p:txBody>
          <a:bodyPr>
            <a:normAutofit fontScale="92500" lnSpcReduction="20000"/>
          </a:bodyPr>
          <a:lstStyle/>
          <a:p>
            <a:endParaRPr lang="en-US" dirty="0"/>
          </a:p>
          <a:p>
            <a:pPr marL="0" indent="0">
              <a:buNone/>
            </a:pPr>
            <a:endParaRPr lang="en-US" dirty="0"/>
          </a:p>
          <a:p>
            <a:r>
              <a:rPr lang="en-US" dirty="0" smtClean="0"/>
              <a:t>Everyone </a:t>
            </a:r>
            <a:r>
              <a:rPr lang="en-US" dirty="0"/>
              <a:t>has some of each color. </a:t>
            </a:r>
          </a:p>
          <a:p>
            <a:r>
              <a:rPr lang="en-US" dirty="0" smtClean="0"/>
              <a:t>We </a:t>
            </a:r>
            <a:r>
              <a:rPr lang="en-US" dirty="0"/>
              <a:t>each have our strengths and our weaknesses. </a:t>
            </a:r>
          </a:p>
          <a:p>
            <a:r>
              <a:rPr lang="en-US" dirty="0" smtClean="0"/>
              <a:t>Try </a:t>
            </a:r>
            <a:r>
              <a:rPr lang="en-US" dirty="0"/>
              <a:t>to play to each others strengths and consider how others approach ideas, projects, and communication. </a:t>
            </a:r>
          </a:p>
          <a:p>
            <a:r>
              <a:rPr lang="en-US" dirty="0" smtClean="0"/>
              <a:t>Use </a:t>
            </a:r>
            <a:r>
              <a:rPr lang="en-US" dirty="0"/>
              <a:t>this information to become a better communicator and team player. </a:t>
            </a:r>
          </a:p>
        </p:txBody>
      </p:sp>
      <p:sp>
        <p:nvSpPr>
          <p:cNvPr id="5" name="TextBox 4"/>
          <p:cNvSpPr txBox="1"/>
          <p:nvPr/>
        </p:nvSpPr>
        <p:spPr>
          <a:xfrm>
            <a:off x="2210540" y="5726097"/>
            <a:ext cx="3994951" cy="523220"/>
          </a:xfrm>
          <a:prstGeom prst="rect">
            <a:avLst/>
          </a:prstGeom>
          <a:noFill/>
        </p:spPr>
        <p:txBody>
          <a:bodyPr wrap="square" rtlCol="0">
            <a:spAutoFit/>
          </a:bodyPr>
          <a:lstStyle/>
          <a:p>
            <a:pPr algn="ctr"/>
            <a:r>
              <a:rPr lang="en-US" sz="2800" b="1" dirty="0" smtClean="0">
                <a:solidFill>
                  <a:srgbClr val="006E52"/>
                </a:solidFill>
              </a:rPr>
              <a:t>Assume Good Intent</a:t>
            </a:r>
            <a:endParaRPr lang="en-US" sz="2800" b="1" dirty="0">
              <a:solidFill>
                <a:srgbClr val="006E52"/>
              </a:solidFill>
            </a:endParaRPr>
          </a:p>
        </p:txBody>
      </p:sp>
    </p:spTree>
    <p:extLst>
      <p:ext uri="{BB962C8B-B14F-4D97-AF65-F5344CB8AC3E}">
        <p14:creationId xmlns:p14="http://schemas.microsoft.com/office/powerpoint/2010/main" val="200743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a:xfrm>
            <a:off x="685800" y="660400"/>
            <a:ext cx="7281131" cy="1470025"/>
          </a:xfrm>
        </p:spPr>
        <p:txBody>
          <a:bodyPr/>
          <a:lstStyle/>
          <a:p>
            <a:r>
              <a:rPr lang="en-US" b="1" dirty="0" smtClean="0">
                <a:solidFill>
                  <a:srgbClr val="006E52"/>
                </a:solidFill>
                <a:latin typeface="Arial"/>
                <a:cs typeface="Arial"/>
              </a:rPr>
              <a:t>True Colors</a:t>
            </a:r>
            <a:endParaRPr lang="en-US" b="1" dirty="0">
              <a:solidFill>
                <a:srgbClr val="006E52"/>
              </a:solidFill>
              <a:latin typeface="Arial"/>
              <a:cs typeface="Arial"/>
            </a:endParaRPr>
          </a:p>
        </p:txBody>
      </p:sp>
      <p:sp>
        <p:nvSpPr>
          <p:cNvPr id="3" name="Subtitle 2"/>
          <p:cNvSpPr>
            <a:spLocks noGrp="1"/>
          </p:cNvSpPr>
          <p:nvPr>
            <p:ph type="subTitle" idx="1"/>
          </p:nvPr>
        </p:nvSpPr>
        <p:spPr>
          <a:xfrm>
            <a:off x="186432" y="949910"/>
            <a:ext cx="8531440" cy="4891596"/>
          </a:xfrm>
        </p:spPr>
        <p:txBody>
          <a:bodyPr>
            <a:normAutofit lnSpcReduction="10000"/>
          </a:bodyPr>
          <a:lstStyle/>
          <a:p>
            <a:endParaRPr lang="en-US" dirty="0"/>
          </a:p>
          <a:p>
            <a:endParaRPr lang="en-US" dirty="0"/>
          </a:p>
          <a:p>
            <a:pPr marL="457200" indent="-457200" algn="l">
              <a:buFont typeface="Arial" panose="020B0604020202020204" pitchFamily="34" charset="0"/>
              <a:buChar char="•"/>
            </a:pPr>
            <a:r>
              <a:rPr lang="en-US" dirty="0" smtClean="0">
                <a:solidFill>
                  <a:schemeClr val="tx1"/>
                </a:solidFill>
              </a:rPr>
              <a:t>Inventory designed </a:t>
            </a:r>
            <a:r>
              <a:rPr lang="en-US" dirty="0">
                <a:solidFill>
                  <a:schemeClr val="tx1"/>
                </a:solidFill>
              </a:rPr>
              <a:t>to help you better understand yourself and others. </a:t>
            </a:r>
          </a:p>
          <a:p>
            <a:pPr algn="l"/>
            <a:r>
              <a:rPr lang="en-US" dirty="0" smtClean="0">
                <a:solidFill>
                  <a:schemeClr val="tx1"/>
                </a:solidFill>
              </a:rPr>
              <a:t>•	Activity used </a:t>
            </a:r>
            <a:r>
              <a:rPr lang="en-US" dirty="0">
                <a:solidFill>
                  <a:schemeClr val="tx1"/>
                </a:solidFill>
              </a:rPr>
              <a:t>to promote </a:t>
            </a:r>
            <a:r>
              <a:rPr lang="en-US" dirty="0" smtClean="0">
                <a:solidFill>
                  <a:schemeClr val="tx1"/>
                </a:solidFill>
              </a:rPr>
              <a:t>individual </a:t>
            </a:r>
            <a:r>
              <a:rPr lang="en-US" dirty="0">
                <a:solidFill>
                  <a:schemeClr val="tx1"/>
                </a:solidFill>
              </a:rPr>
              <a:t>differences. </a:t>
            </a:r>
          </a:p>
          <a:p>
            <a:pPr algn="l"/>
            <a:r>
              <a:rPr lang="en-US" dirty="0" smtClean="0">
                <a:solidFill>
                  <a:schemeClr val="tx1"/>
                </a:solidFill>
              </a:rPr>
              <a:t>•	A self-awareness </a:t>
            </a:r>
            <a:r>
              <a:rPr lang="en-US" dirty="0">
                <a:solidFill>
                  <a:schemeClr val="tx1"/>
                </a:solidFill>
              </a:rPr>
              <a:t>activity enabling </a:t>
            </a:r>
            <a:r>
              <a:rPr lang="en-US" dirty="0" smtClean="0">
                <a:solidFill>
                  <a:schemeClr val="tx1"/>
                </a:solidFill>
              </a:rPr>
              <a:t>individuals </a:t>
            </a:r>
            <a:r>
              <a:rPr lang="en-US" dirty="0">
                <a:solidFill>
                  <a:schemeClr val="tx1"/>
                </a:solidFill>
              </a:rPr>
              <a:t>to </a:t>
            </a:r>
            <a:r>
              <a:rPr lang="en-US" dirty="0" smtClean="0">
                <a:solidFill>
                  <a:schemeClr val="tx1"/>
                </a:solidFill>
              </a:rPr>
              <a:t>	become </a:t>
            </a:r>
            <a:r>
              <a:rPr lang="en-US" dirty="0">
                <a:solidFill>
                  <a:schemeClr val="tx1"/>
                </a:solidFill>
              </a:rPr>
              <a:t>aware of personality styles. </a:t>
            </a:r>
          </a:p>
          <a:p>
            <a:pPr algn="l"/>
            <a:r>
              <a:rPr lang="en-US" dirty="0" smtClean="0">
                <a:solidFill>
                  <a:schemeClr val="tx1"/>
                </a:solidFill>
              </a:rPr>
              <a:t>•	A team </a:t>
            </a:r>
            <a:r>
              <a:rPr lang="en-US" dirty="0">
                <a:solidFill>
                  <a:schemeClr val="tx1"/>
                </a:solidFill>
              </a:rPr>
              <a:t>builder helping members to </a:t>
            </a:r>
            <a:r>
              <a:rPr lang="en-US" dirty="0" smtClean="0">
                <a:solidFill>
                  <a:schemeClr val="tx1"/>
                </a:solidFill>
              </a:rPr>
              <a:t>understand 	the </a:t>
            </a:r>
            <a:r>
              <a:rPr lang="en-US" dirty="0">
                <a:solidFill>
                  <a:schemeClr val="tx1"/>
                </a:solidFill>
              </a:rPr>
              <a:t>preferred styles of </a:t>
            </a:r>
            <a:r>
              <a:rPr lang="en-US" dirty="0" smtClean="0">
                <a:solidFill>
                  <a:schemeClr val="tx1"/>
                </a:solidFill>
              </a:rPr>
              <a:t>people they 	work with. </a:t>
            </a:r>
            <a:endParaRPr lang="en-US" dirty="0">
              <a:solidFill>
                <a:schemeClr val="tx1"/>
              </a:solidFill>
            </a:endParaRPr>
          </a:p>
          <a:p>
            <a:endParaRPr lang="en-US" dirty="0">
              <a:latin typeface="Arial"/>
              <a:cs typeface="Arial"/>
            </a:endParaRPr>
          </a:p>
        </p:txBody>
      </p:sp>
    </p:spTree>
    <p:extLst>
      <p:ext uri="{BB962C8B-B14F-4D97-AF65-F5344CB8AC3E}">
        <p14:creationId xmlns:p14="http://schemas.microsoft.com/office/powerpoint/2010/main" val="963377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a:xfrm>
            <a:off x="534880" y="686817"/>
            <a:ext cx="7281131" cy="1470025"/>
          </a:xfrm>
        </p:spPr>
        <p:txBody>
          <a:bodyPr/>
          <a:lstStyle/>
          <a:p>
            <a:pPr algn="l"/>
            <a:r>
              <a:rPr lang="en-US" b="1" dirty="0" smtClean="0">
                <a:solidFill>
                  <a:srgbClr val="006E52"/>
                </a:solidFill>
                <a:latin typeface="Arial"/>
                <a:cs typeface="Arial"/>
              </a:rPr>
              <a:t>True Colors</a:t>
            </a:r>
            <a:endParaRPr lang="en-US" b="1" dirty="0">
              <a:solidFill>
                <a:srgbClr val="006E52"/>
              </a:solidFill>
              <a:latin typeface="Arial"/>
              <a:cs typeface="Arial"/>
            </a:endParaRPr>
          </a:p>
        </p:txBody>
      </p:sp>
      <p:sp>
        <p:nvSpPr>
          <p:cNvPr id="3" name="Subtitle 2"/>
          <p:cNvSpPr>
            <a:spLocks noGrp="1"/>
          </p:cNvSpPr>
          <p:nvPr>
            <p:ph type="subTitle" idx="1"/>
          </p:nvPr>
        </p:nvSpPr>
        <p:spPr>
          <a:xfrm>
            <a:off x="275208" y="1225118"/>
            <a:ext cx="8424909" cy="4802820"/>
          </a:xfrm>
        </p:spPr>
        <p:txBody>
          <a:bodyPr>
            <a:normAutofit fontScale="92500" lnSpcReduction="10000"/>
          </a:bodyPr>
          <a:lstStyle/>
          <a:p>
            <a:endParaRPr lang="en-US" dirty="0"/>
          </a:p>
          <a:p>
            <a:endParaRPr lang="en-US" dirty="0"/>
          </a:p>
          <a:p>
            <a:pPr marL="457200" indent="-457200" algn="l">
              <a:buFont typeface="Arial" panose="020B0604020202020204" pitchFamily="34" charset="0"/>
              <a:buChar char="•"/>
            </a:pPr>
            <a:r>
              <a:rPr lang="en-US" dirty="0">
                <a:solidFill>
                  <a:schemeClr val="tx1"/>
                </a:solidFill>
              </a:rPr>
              <a:t>Each color is reflective of your personality. </a:t>
            </a:r>
          </a:p>
          <a:p>
            <a:pPr algn="l"/>
            <a:r>
              <a:rPr lang="en-US" dirty="0" smtClean="0">
                <a:solidFill>
                  <a:schemeClr val="tx1"/>
                </a:solidFill>
              </a:rPr>
              <a:t>•	You </a:t>
            </a:r>
            <a:r>
              <a:rPr lang="en-US" dirty="0">
                <a:solidFill>
                  <a:schemeClr val="tx1"/>
                </a:solidFill>
              </a:rPr>
              <a:t>will identify a primary and a secondary color. </a:t>
            </a:r>
            <a:r>
              <a:rPr lang="en-US" dirty="0" smtClean="0">
                <a:solidFill>
                  <a:schemeClr val="tx1"/>
                </a:solidFill>
              </a:rPr>
              <a:t>	These </a:t>
            </a:r>
            <a:r>
              <a:rPr lang="en-US" dirty="0">
                <a:solidFill>
                  <a:schemeClr val="tx1"/>
                </a:solidFill>
              </a:rPr>
              <a:t>are your preferred styles. </a:t>
            </a:r>
          </a:p>
          <a:p>
            <a:pPr algn="l"/>
            <a:r>
              <a:rPr lang="en-US" dirty="0" smtClean="0">
                <a:solidFill>
                  <a:schemeClr val="tx1"/>
                </a:solidFill>
              </a:rPr>
              <a:t>•	The </a:t>
            </a:r>
            <a:r>
              <a:rPr lang="en-US" dirty="0">
                <a:solidFill>
                  <a:schemeClr val="tx1"/>
                </a:solidFill>
              </a:rPr>
              <a:t>colors you do not choose will have some </a:t>
            </a:r>
            <a:r>
              <a:rPr lang="en-US" dirty="0" smtClean="0">
                <a:solidFill>
                  <a:schemeClr val="tx1"/>
                </a:solidFill>
              </a:rPr>
              <a:t>	characteristics </a:t>
            </a:r>
            <a:r>
              <a:rPr lang="en-US" dirty="0">
                <a:solidFill>
                  <a:schemeClr val="tx1"/>
                </a:solidFill>
              </a:rPr>
              <a:t>that are representative of you; </a:t>
            </a:r>
            <a:r>
              <a:rPr lang="en-US" dirty="0" smtClean="0">
                <a:solidFill>
                  <a:schemeClr val="tx1"/>
                </a:solidFill>
              </a:rPr>
              <a:t>	however</a:t>
            </a:r>
            <a:r>
              <a:rPr lang="en-US" dirty="0">
                <a:solidFill>
                  <a:schemeClr val="tx1"/>
                </a:solidFill>
              </a:rPr>
              <a:t>, it is not your preferred style. </a:t>
            </a:r>
          </a:p>
          <a:p>
            <a:pPr algn="l"/>
            <a:r>
              <a:rPr lang="en-US" dirty="0" smtClean="0">
                <a:solidFill>
                  <a:schemeClr val="tx1"/>
                </a:solidFill>
              </a:rPr>
              <a:t>•	True </a:t>
            </a:r>
            <a:r>
              <a:rPr lang="en-US" dirty="0">
                <a:solidFill>
                  <a:schemeClr val="tx1"/>
                </a:solidFill>
              </a:rPr>
              <a:t>colors is valuable for improving your </a:t>
            </a:r>
            <a:r>
              <a:rPr lang="en-US" dirty="0" smtClean="0">
                <a:solidFill>
                  <a:schemeClr val="tx1"/>
                </a:solidFill>
              </a:rPr>
              <a:t>	effectiveness </a:t>
            </a:r>
            <a:r>
              <a:rPr lang="en-US" dirty="0">
                <a:solidFill>
                  <a:schemeClr val="tx1"/>
                </a:solidFill>
              </a:rPr>
              <a:t>in working with others. </a:t>
            </a:r>
          </a:p>
          <a:p>
            <a:endParaRPr lang="en-US" dirty="0">
              <a:latin typeface="Arial"/>
              <a:cs typeface="Arial"/>
            </a:endParaRPr>
          </a:p>
        </p:txBody>
      </p:sp>
    </p:spTree>
    <p:extLst>
      <p:ext uri="{BB962C8B-B14F-4D97-AF65-F5344CB8AC3E}">
        <p14:creationId xmlns:p14="http://schemas.microsoft.com/office/powerpoint/2010/main" val="3517910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972280" y="274638"/>
            <a:ext cx="7714519" cy="1143000"/>
          </a:xfrm>
        </p:spPr>
        <p:txBody>
          <a:bodyPr/>
          <a:lstStyle/>
          <a:p>
            <a:r>
              <a:rPr lang="en-US" b="1" dirty="0" smtClean="0">
                <a:solidFill>
                  <a:srgbClr val="006E52"/>
                </a:solidFill>
                <a:latin typeface="Arial"/>
                <a:cs typeface="Arial"/>
              </a:rPr>
              <a:t>What Color Are You?</a:t>
            </a:r>
            <a:endParaRPr lang="en-US" b="1" dirty="0">
              <a:solidFill>
                <a:srgbClr val="006E52"/>
              </a:solidFill>
              <a:latin typeface="Arial"/>
              <a:cs typeface="Arial"/>
            </a:endParaRPr>
          </a:p>
        </p:txBody>
      </p:sp>
      <p:sp>
        <p:nvSpPr>
          <p:cNvPr id="4" name="Content Placeholder 3"/>
          <p:cNvSpPr>
            <a:spLocks noGrp="1"/>
          </p:cNvSpPr>
          <p:nvPr>
            <p:ph idx="1"/>
          </p:nvPr>
        </p:nvSpPr>
        <p:spPr>
          <a:xfrm>
            <a:off x="972279" y="1032029"/>
            <a:ext cx="7714520" cy="4525963"/>
          </a:xfrm>
        </p:spPr>
        <p:txBody>
          <a:bodyPr>
            <a:normAutofit fontScale="77500" lnSpcReduction="20000"/>
          </a:bodyPr>
          <a:lstStyle/>
          <a:p>
            <a:endParaRPr lang="en-US" dirty="0"/>
          </a:p>
          <a:p>
            <a:endParaRPr lang="en-US" dirty="0"/>
          </a:p>
          <a:p>
            <a:r>
              <a:rPr lang="en-US" dirty="0"/>
              <a:t>Rank each set of word clusters in each row from 1 to 4 </a:t>
            </a:r>
          </a:p>
          <a:p>
            <a:r>
              <a:rPr lang="en-US" dirty="0" smtClean="0"/>
              <a:t>Once </a:t>
            </a:r>
            <a:r>
              <a:rPr lang="en-US" dirty="0"/>
              <a:t>you have them ranked, total your answers at the bottom. </a:t>
            </a:r>
          </a:p>
          <a:p>
            <a:r>
              <a:rPr lang="en-US" dirty="0" smtClean="0"/>
              <a:t>The </a:t>
            </a:r>
            <a:r>
              <a:rPr lang="en-US" dirty="0"/>
              <a:t>color with the highest score is your primary color </a:t>
            </a:r>
          </a:p>
          <a:p>
            <a:r>
              <a:rPr lang="en-US" dirty="0" smtClean="0"/>
              <a:t>The </a:t>
            </a:r>
            <a:r>
              <a:rPr lang="en-US" dirty="0"/>
              <a:t>color with the second highest score is your secondary color </a:t>
            </a:r>
          </a:p>
          <a:p>
            <a:r>
              <a:rPr lang="en-US" dirty="0" smtClean="0"/>
              <a:t>If </a:t>
            </a:r>
            <a:r>
              <a:rPr lang="en-US" dirty="0"/>
              <a:t>you have a tie for either, choose the one with which you most identify </a:t>
            </a:r>
          </a:p>
          <a:p>
            <a:pPr>
              <a:buClr>
                <a:srgbClr val="006E52"/>
              </a:buClr>
              <a:buFont typeface="Wingdings" charset="2"/>
              <a:buChar char="§"/>
            </a:pPr>
            <a:endParaRPr lang="en-US" dirty="0">
              <a:latin typeface="Arial"/>
              <a:cs typeface="Arial"/>
            </a:endParaRPr>
          </a:p>
        </p:txBody>
      </p:sp>
    </p:spTree>
    <p:extLst>
      <p:ext uri="{BB962C8B-B14F-4D97-AF65-F5344CB8AC3E}">
        <p14:creationId xmlns:p14="http://schemas.microsoft.com/office/powerpoint/2010/main" val="20166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457200" y="274638"/>
            <a:ext cx="7819343" cy="1143000"/>
          </a:xfrm>
        </p:spPr>
        <p:txBody>
          <a:bodyPr/>
          <a:lstStyle/>
          <a:p>
            <a:r>
              <a:rPr lang="en-US" b="1" dirty="0" smtClean="0">
                <a:solidFill>
                  <a:srgbClr val="006E52"/>
                </a:solidFill>
                <a:latin typeface="Arial"/>
                <a:cs typeface="Arial"/>
              </a:rPr>
              <a:t>Divide Into Color Groups</a:t>
            </a:r>
            <a:endParaRPr lang="en-US" b="1" dirty="0">
              <a:solidFill>
                <a:srgbClr val="006E52"/>
              </a:solidFill>
              <a:latin typeface="Arial"/>
              <a:cs typeface="Arial"/>
            </a:endParaRPr>
          </a:p>
        </p:txBody>
      </p:sp>
      <p:sp>
        <p:nvSpPr>
          <p:cNvPr id="4" name="Content Placeholder 3"/>
          <p:cNvSpPr>
            <a:spLocks noGrp="1"/>
          </p:cNvSpPr>
          <p:nvPr>
            <p:ph idx="1"/>
          </p:nvPr>
        </p:nvSpPr>
        <p:spPr>
          <a:xfrm>
            <a:off x="457200" y="1600200"/>
            <a:ext cx="7819343" cy="4525963"/>
          </a:xfrm>
        </p:spPr>
        <p:txBody>
          <a:bodyPr/>
          <a:lstStyle/>
          <a:p>
            <a:endParaRPr lang="en-US" dirty="0"/>
          </a:p>
          <a:p>
            <a:pPr marL="0" indent="0" algn="ctr">
              <a:buNone/>
            </a:pPr>
            <a:r>
              <a:rPr lang="en-US" b="1" dirty="0" smtClean="0">
                <a:solidFill>
                  <a:srgbClr val="006E52"/>
                </a:solidFill>
              </a:rPr>
              <a:t>Green</a:t>
            </a:r>
            <a:r>
              <a:rPr lang="en-US" dirty="0">
                <a:solidFill>
                  <a:srgbClr val="006E52"/>
                </a:solidFill>
              </a:rPr>
              <a:t>: </a:t>
            </a:r>
            <a:r>
              <a:rPr lang="en-US" dirty="0" smtClean="0">
                <a:solidFill>
                  <a:srgbClr val="006E52"/>
                </a:solidFill>
              </a:rPr>
              <a:t>Northeast Corner</a:t>
            </a:r>
          </a:p>
          <a:p>
            <a:pPr marL="0" indent="0" algn="ctr">
              <a:buNone/>
            </a:pPr>
            <a:r>
              <a:rPr lang="en-US" b="1" dirty="0" smtClean="0">
                <a:solidFill>
                  <a:srgbClr val="CC9900"/>
                </a:solidFill>
              </a:rPr>
              <a:t>Gold</a:t>
            </a:r>
            <a:r>
              <a:rPr lang="en-US" b="1" dirty="0">
                <a:solidFill>
                  <a:srgbClr val="CC9900"/>
                </a:solidFill>
              </a:rPr>
              <a:t>: </a:t>
            </a:r>
            <a:r>
              <a:rPr lang="en-US" dirty="0" smtClean="0">
                <a:solidFill>
                  <a:srgbClr val="CC9900"/>
                </a:solidFill>
              </a:rPr>
              <a:t>Middle of the room</a:t>
            </a:r>
          </a:p>
          <a:p>
            <a:pPr marL="0" indent="0" algn="ctr">
              <a:buNone/>
            </a:pPr>
            <a:r>
              <a:rPr lang="en-US" b="1" dirty="0" smtClean="0">
                <a:solidFill>
                  <a:srgbClr val="0070C0"/>
                </a:solidFill>
              </a:rPr>
              <a:t>Blue</a:t>
            </a:r>
            <a:r>
              <a:rPr lang="en-US" b="1" dirty="0">
                <a:solidFill>
                  <a:srgbClr val="0070C0"/>
                </a:solidFill>
              </a:rPr>
              <a:t>: </a:t>
            </a:r>
            <a:r>
              <a:rPr lang="en-US" dirty="0" smtClean="0">
                <a:solidFill>
                  <a:srgbClr val="0070C0"/>
                </a:solidFill>
              </a:rPr>
              <a:t>Southeast Corner</a:t>
            </a:r>
          </a:p>
          <a:p>
            <a:pPr marL="0" indent="0" algn="ctr">
              <a:buNone/>
            </a:pPr>
            <a:r>
              <a:rPr lang="en-US" b="1" dirty="0" smtClean="0">
                <a:solidFill>
                  <a:srgbClr val="FF6600"/>
                </a:solidFill>
              </a:rPr>
              <a:t>Orange</a:t>
            </a:r>
            <a:r>
              <a:rPr lang="en-US" b="1" dirty="0">
                <a:solidFill>
                  <a:srgbClr val="FF6600"/>
                </a:solidFill>
              </a:rPr>
              <a:t>: </a:t>
            </a:r>
            <a:r>
              <a:rPr lang="en-US" dirty="0" smtClean="0">
                <a:solidFill>
                  <a:srgbClr val="FF6600"/>
                </a:solidFill>
              </a:rPr>
              <a:t>Southwest Corner </a:t>
            </a:r>
            <a:endParaRPr lang="en-US" dirty="0">
              <a:solidFill>
                <a:srgbClr val="FF6600"/>
              </a:solidFill>
              <a:latin typeface="Arial"/>
              <a:cs typeface="Arial"/>
            </a:endParaRPr>
          </a:p>
        </p:txBody>
      </p:sp>
    </p:spTree>
    <p:extLst>
      <p:ext uri="{BB962C8B-B14F-4D97-AF65-F5344CB8AC3E}">
        <p14:creationId xmlns:p14="http://schemas.microsoft.com/office/powerpoint/2010/main" val="980542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3" name="Title 2"/>
          <p:cNvSpPr>
            <a:spLocks noGrp="1"/>
          </p:cNvSpPr>
          <p:nvPr>
            <p:ph type="title"/>
          </p:nvPr>
        </p:nvSpPr>
        <p:spPr>
          <a:xfrm>
            <a:off x="457200" y="274638"/>
            <a:ext cx="7819343" cy="1143000"/>
          </a:xfrm>
        </p:spPr>
        <p:txBody>
          <a:bodyPr/>
          <a:lstStyle/>
          <a:p>
            <a:r>
              <a:rPr lang="en-US" b="1" dirty="0" smtClean="0">
                <a:solidFill>
                  <a:srgbClr val="006E52"/>
                </a:solidFill>
                <a:latin typeface="Arial"/>
                <a:cs typeface="Arial"/>
              </a:rPr>
              <a:t>In Your Color Groups</a:t>
            </a:r>
            <a:endParaRPr lang="en-US" b="1" dirty="0">
              <a:solidFill>
                <a:srgbClr val="006E52"/>
              </a:solidFill>
              <a:latin typeface="Arial"/>
              <a:cs typeface="Arial"/>
            </a:endParaRPr>
          </a:p>
        </p:txBody>
      </p:sp>
      <p:sp>
        <p:nvSpPr>
          <p:cNvPr id="4" name="Content Placeholder 3"/>
          <p:cNvSpPr>
            <a:spLocks noGrp="1"/>
          </p:cNvSpPr>
          <p:nvPr>
            <p:ph idx="1"/>
          </p:nvPr>
        </p:nvSpPr>
        <p:spPr>
          <a:xfrm>
            <a:off x="457200" y="1271726"/>
            <a:ext cx="7819343" cy="4525963"/>
          </a:xfrm>
        </p:spPr>
        <p:txBody>
          <a:bodyPr/>
          <a:lstStyle/>
          <a:p>
            <a:endParaRPr lang="en-US" dirty="0"/>
          </a:p>
          <a:p>
            <a:endParaRPr lang="en-US" dirty="0"/>
          </a:p>
          <a:p>
            <a:r>
              <a:rPr lang="en-US" dirty="0"/>
              <a:t>Discuss your color group’s best traits </a:t>
            </a:r>
          </a:p>
          <a:p>
            <a:r>
              <a:rPr lang="en-US" dirty="0" smtClean="0"/>
              <a:t>Discuss </a:t>
            </a:r>
            <a:r>
              <a:rPr lang="en-US" dirty="0"/>
              <a:t>your color group’s challenge areas. </a:t>
            </a:r>
          </a:p>
          <a:p>
            <a:r>
              <a:rPr lang="en-US" dirty="0" smtClean="0"/>
              <a:t>Choose </a:t>
            </a:r>
            <a:r>
              <a:rPr lang="en-US" dirty="0"/>
              <a:t>a spokesperson to share the top 3 of each. </a:t>
            </a:r>
          </a:p>
          <a:p>
            <a:pPr>
              <a:buClr>
                <a:srgbClr val="006E52"/>
              </a:buClr>
              <a:buFont typeface="Wingdings" charset="2"/>
              <a:buChar char="§"/>
            </a:pPr>
            <a:endParaRPr lang="en-US" dirty="0">
              <a:latin typeface="Arial"/>
              <a:cs typeface="Arial"/>
            </a:endParaRPr>
          </a:p>
        </p:txBody>
      </p:sp>
    </p:spTree>
    <p:extLst>
      <p:ext uri="{BB962C8B-B14F-4D97-AF65-F5344CB8AC3E}">
        <p14:creationId xmlns:p14="http://schemas.microsoft.com/office/powerpoint/2010/main" val="298900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4" y="0"/>
            <a:ext cx="9235440" cy="6926580"/>
          </a:xfrm>
          <a:prstGeom prst="rect">
            <a:avLst/>
          </a:prstGeom>
        </p:spPr>
      </p:pic>
      <p:sp>
        <p:nvSpPr>
          <p:cNvPr id="3" name="Title 2"/>
          <p:cNvSpPr>
            <a:spLocks noGrp="1"/>
          </p:cNvSpPr>
          <p:nvPr>
            <p:ph type="title"/>
          </p:nvPr>
        </p:nvSpPr>
        <p:spPr>
          <a:xfrm>
            <a:off x="972280" y="-173512"/>
            <a:ext cx="7714519" cy="1143000"/>
          </a:xfrm>
        </p:spPr>
        <p:txBody>
          <a:bodyPr/>
          <a:lstStyle/>
          <a:p>
            <a:r>
              <a:rPr lang="en-US" b="1" dirty="0" smtClean="0">
                <a:solidFill>
                  <a:srgbClr val="006E52"/>
                </a:solidFill>
                <a:latin typeface="Arial"/>
                <a:cs typeface="Arial"/>
              </a:rPr>
              <a:t>Green</a:t>
            </a:r>
            <a:endParaRPr lang="en-US" b="1" dirty="0">
              <a:solidFill>
                <a:srgbClr val="006E52"/>
              </a:solidFill>
              <a:latin typeface="Arial"/>
              <a:cs typeface="Arial"/>
            </a:endParaRPr>
          </a:p>
        </p:txBody>
      </p:sp>
      <p:sp>
        <p:nvSpPr>
          <p:cNvPr id="4" name="Content Placeholder 3"/>
          <p:cNvSpPr>
            <a:spLocks noGrp="1"/>
          </p:cNvSpPr>
          <p:nvPr>
            <p:ph idx="1"/>
          </p:nvPr>
        </p:nvSpPr>
        <p:spPr>
          <a:xfrm>
            <a:off x="1858715" y="593215"/>
            <a:ext cx="2720831" cy="4872018"/>
          </a:xfrm>
        </p:spPr>
        <p:txBody>
          <a:bodyPr numCol="1">
            <a:normAutofit fontScale="25000" lnSpcReduction="20000"/>
          </a:bodyPr>
          <a:lstStyle/>
          <a:p>
            <a:endParaRPr lang="en-US" dirty="0"/>
          </a:p>
          <a:p>
            <a:pPr marL="0" indent="0">
              <a:buNone/>
            </a:pPr>
            <a:r>
              <a:rPr lang="en-US" sz="8000" u="sng" dirty="0" smtClean="0"/>
              <a:t>See </a:t>
            </a:r>
            <a:r>
              <a:rPr lang="en-US" sz="8000" u="sng" dirty="0"/>
              <a:t>Self </a:t>
            </a:r>
          </a:p>
          <a:p>
            <a:r>
              <a:rPr lang="en-US" sz="8000" dirty="0" smtClean="0"/>
              <a:t>Superior </a:t>
            </a:r>
            <a:r>
              <a:rPr lang="en-US" sz="8000" dirty="0"/>
              <a:t>intellect </a:t>
            </a:r>
          </a:p>
          <a:p>
            <a:r>
              <a:rPr lang="en-US" sz="8000" dirty="0" smtClean="0"/>
              <a:t>98</a:t>
            </a:r>
            <a:r>
              <a:rPr lang="en-US" sz="8000" dirty="0"/>
              <a:t>% right </a:t>
            </a:r>
          </a:p>
          <a:p>
            <a:r>
              <a:rPr lang="en-US" sz="8000" dirty="0" smtClean="0"/>
              <a:t>Tough-minded </a:t>
            </a:r>
            <a:endParaRPr lang="en-US" sz="8000" dirty="0"/>
          </a:p>
          <a:p>
            <a:r>
              <a:rPr lang="en-US" sz="8000" dirty="0" smtClean="0"/>
              <a:t>Efficient</a:t>
            </a:r>
            <a:r>
              <a:rPr lang="en-US" sz="8000" dirty="0"/>
              <a:t>, powerful </a:t>
            </a:r>
          </a:p>
          <a:p>
            <a:r>
              <a:rPr lang="en-US" sz="8000" dirty="0" smtClean="0"/>
              <a:t>Original </a:t>
            </a:r>
            <a:r>
              <a:rPr lang="en-US" sz="8000" dirty="0"/>
              <a:t>and unique </a:t>
            </a:r>
          </a:p>
          <a:p>
            <a:r>
              <a:rPr lang="en-US" sz="8000" dirty="0" smtClean="0"/>
              <a:t>Rational </a:t>
            </a:r>
            <a:endParaRPr lang="en-US" sz="8000" dirty="0"/>
          </a:p>
          <a:p>
            <a:r>
              <a:rPr lang="en-US" sz="8000" dirty="0" smtClean="0"/>
              <a:t>Great </a:t>
            </a:r>
            <a:r>
              <a:rPr lang="en-US" sz="8000" dirty="0"/>
              <a:t>planner </a:t>
            </a:r>
          </a:p>
          <a:p>
            <a:r>
              <a:rPr lang="en-US" sz="8000" dirty="0" smtClean="0"/>
              <a:t>Calm </a:t>
            </a:r>
            <a:r>
              <a:rPr lang="en-US" sz="8000" dirty="0"/>
              <a:t>not emotional </a:t>
            </a:r>
          </a:p>
          <a:p>
            <a:r>
              <a:rPr lang="en-US" sz="8000" dirty="0" smtClean="0"/>
              <a:t>Precise </a:t>
            </a:r>
            <a:r>
              <a:rPr lang="en-US" sz="8000" dirty="0"/>
              <a:t>not repetitive </a:t>
            </a:r>
          </a:p>
          <a:p>
            <a:r>
              <a:rPr lang="en-US" sz="8000" dirty="0" smtClean="0"/>
              <a:t>Under </a:t>
            </a:r>
            <a:r>
              <a:rPr lang="en-US" sz="8000" dirty="0"/>
              <a:t>control </a:t>
            </a:r>
          </a:p>
          <a:p>
            <a:r>
              <a:rPr lang="en-US" sz="8000" dirty="0" smtClean="0"/>
              <a:t>Able </a:t>
            </a:r>
            <a:r>
              <a:rPr lang="en-US" sz="8000" dirty="0"/>
              <a:t>to find flaws </a:t>
            </a:r>
            <a:r>
              <a:rPr lang="en-US" sz="8000" dirty="0" smtClean="0"/>
              <a:t>objectively</a:t>
            </a:r>
          </a:p>
          <a:p>
            <a:r>
              <a:rPr lang="en-US" sz="8000" dirty="0" smtClean="0"/>
              <a:t>Holding firm to policy </a:t>
            </a:r>
            <a:endParaRPr lang="en-US" sz="8000" dirty="0"/>
          </a:p>
          <a:p>
            <a:pPr marL="0" indent="0">
              <a:buNone/>
            </a:pPr>
            <a:endParaRPr lang="en-US" dirty="0"/>
          </a:p>
          <a:p>
            <a:pPr marL="0" indent="0">
              <a:buNone/>
            </a:pPr>
            <a:endParaRPr lang="en-US" dirty="0"/>
          </a:p>
        </p:txBody>
      </p:sp>
      <p:sp>
        <p:nvSpPr>
          <p:cNvPr id="6" name="Content Placeholder 3"/>
          <p:cNvSpPr txBox="1">
            <a:spLocks/>
          </p:cNvSpPr>
          <p:nvPr/>
        </p:nvSpPr>
        <p:spPr>
          <a:xfrm>
            <a:off x="5687796" y="677448"/>
            <a:ext cx="2720831" cy="4872018"/>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u="sng" dirty="0" smtClean="0"/>
              <a:t>Others See </a:t>
            </a:r>
          </a:p>
          <a:p>
            <a:r>
              <a:rPr lang="en-US" sz="2000" dirty="0" smtClean="0"/>
              <a:t>Intellectual snob </a:t>
            </a:r>
          </a:p>
          <a:p>
            <a:r>
              <a:rPr lang="en-US" sz="2000" dirty="0" smtClean="0"/>
              <a:t>Arrogant </a:t>
            </a:r>
          </a:p>
          <a:p>
            <a:r>
              <a:rPr lang="en-US" sz="2000" dirty="0" smtClean="0"/>
              <a:t>Afraid to open up </a:t>
            </a:r>
          </a:p>
          <a:p>
            <a:r>
              <a:rPr lang="en-US" sz="2000" dirty="0" smtClean="0"/>
              <a:t>Unappreciative, </a:t>
            </a:r>
          </a:p>
          <a:p>
            <a:r>
              <a:rPr lang="en-US" sz="2000" dirty="0" smtClean="0"/>
              <a:t>Stingy with praise </a:t>
            </a:r>
          </a:p>
          <a:p>
            <a:r>
              <a:rPr lang="en-US" sz="2000" dirty="0" smtClean="0"/>
              <a:t>Doesn’t consider people in plans </a:t>
            </a:r>
          </a:p>
          <a:p>
            <a:r>
              <a:rPr lang="en-US" sz="2000" dirty="0" smtClean="0"/>
              <a:t>Critical, fault-finding </a:t>
            </a:r>
          </a:p>
          <a:p>
            <a:r>
              <a:rPr lang="en-US" sz="2000" dirty="0" smtClean="0"/>
              <a:t>Cool, aloof, unfeeling </a:t>
            </a:r>
          </a:p>
          <a:p>
            <a:r>
              <a:rPr lang="en-US" sz="2000" dirty="0" smtClean="0"/>
              <a:t>Eccentric, weird </a:t>
            </a:r>
          </a:p>
          <a:p>
            <a:pPr marL="0" indent="0">
              <a:buFont typeface="Arial"/>
              <a:buNone/>
            </a:pPr>
            <a:endParaRPr lang="en-US" dirty="0"/>
          </a:p>
        </p:txBody>
      </p:sp>
    </p:spTree>
    <p:extLst>
      <p:ext uri="{BB962C8B-B14F-4D97-AF65-F5344CB8AC3E}">
        <p14:creationId xmlns:p14="http://schemas.microsoft.com/office/powerpoint/2010/main" val="1030278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 calcmode="lin" valueType="num">
                                      <p:cBhvr additive="base">
                                        <p:cTn id="5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 calcmode="lin" valueType="num">
                                      <p:cBhvr additive="base">
                                        <p:cTn id="5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1" end="1"/>
                                            </p:txEl>
                                          </p:spTgt>
                                        </p:tgtEl>
                                        <p:attrNameLst>
                                          <p:attrName>style.visibility</p:attrName>
                                        </p:attrNameLst>
                                      </p:cBhvr>
                                      <p:to>
                                        <p:strVal val="visible"/>
                                      </p:to>
                                    </p:set>
                                    <p:anim calcmode="lin" valueType="num">
                                      <p:cBhvr additive="base">
                                        <p:cTn id="6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 calcmode="lin" valueType="num">
                                      <p:cBhvr additive="base">
                                        <p:cTn id="6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3" end="3"/>
                                            </p:txEl>
                                          </p:spTgt>
                                        </p:tgtEl>
                                        <p:attrNameLst>
                                          <p:attrName>style.visibility</p:attrName>
                                        </p:attrNameLst>
                                      </p:cBhvr>
                                      <p:to>
                                        <p:strVal val="visible"/>
                                      </p:to>
                                    </p:set>
                                    <p:anim calcmode="lin" valueType="num">
                                      <p:cBhvr additive="base">
                                        <p:cTn id="7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 calcmode="lin" valueType="num">
                                      <p:cBhvr additive="base">
                                        <p:cTn id="7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anim calcmode="lin" valueType="num">
                                      <p:cBhvr additive="base">
                                        <p:cTn id="8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anim calcmode="lin" valueType="num">
                                      <p:cBhvr additive="base">
                                        <p:cTn id="8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
                                            <p:txEl>
                                              <p:pRg st="7" end="7"/>
                                            </p:txEl>
                                          </p:spTgt>
                                        </p:tgtEl>
                                        <p:attrNameLst>
                                          <p:attrName>style.visibility</p:attrName>
                                        </p:attrNameLst>
                                      </p:cBhvr>
                                      <p:to>
                                        <p:strVal val="visible"/>
                                      </p:to>
                                    </p:set>
                                    <p:anim calcmode="lin" valueType="num">
                                      <p:cBhvr additive="base">
                                        <p:cTn id="8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
                                            <p:txEl>
                                              <p:pRg st="8" end="8"/>
                                            </p:txEl>
                                          </p:spTgt>
                                        </p:tgtEl>
                                        <p:attrNameLst>
                                          <p:attrName>style.visibility</p:attrName>
                                        </p:attrNameLst>
                                      </p:cBhvr>
                                      <p:to>
                                        <p:strVal val="visible"/>
                                      </p:to>
                                    </p:set>
                                    <p:anim calcmode="lin" valueType="num">
                                      <p:cBhvr additive="base">
                                        <p:cTn id="9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6">
                                            <p:txEl>
                                              <p:pRg st="9" end="9"/>
                                            </p:txEl>
                                          </p:spTgt>
                                        </p:tgtEl>
                                        <p:attrNameLst>
                                          <p:attrName>style.visibility</p:attrName>
                                        </p:attrNameLst>
                                      </p:cBhvr>
                                      <p:to>
                                        <p:strVal val="visible"/>
                                      </p:to>
                                    </p:set>
                                    <p:anim calcmode="lin" valueType="num">
                                      <p:cBhvr additive="base">
                                        <p:cTn id="9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 name="Title 1"/>
          <p:cNvSpPr>
            <a:spLocks noGrp="1"/>
          </p:cNvSpPr>
          <p:nvPr>
            <p:ph type="ctrTitle"/>
          </p:nvPr>
        </p:nvSpPr>
        <p:spPr>
          <a:xfrm>
            <a:off x="125620" y="266571"/>
            <a:ext cx="7281131" cy="1470025"/>
          </a:xfrm>
        </p:spPr>
        <p:txBody>
          <a:bodyPr/>
          <a:lstStyle/>
          <a:p>
            <a:r>
              <a:rPr lang="en-US" b="1" dirty="0" smtClean="0">
                <a:solidFill>
                  <a:srgbClr val="006E52"/>
                </a:solidFill>
                <a:latin typeface="Arial"/>
                <a:cs typeface="Arial"/>
              </a:rPr>
              <a:t>How to Work with Greens</a:t>
            </a:r>
            <a:endParaRPr lang="en-US" b="1" dirty="0">
              <a:solidFill>
                <a:srgbClr val="006E52"/>
              </a:solidFill>
              <a:latin typeface="Arial"/>
              <a:cs typeface="Arial"/>
            </a:endParaRPr>
          </a:p>
        </p:txBody>
      </p:sp>
      <p:sp>
        <p:nvSpPr>
          <p:cNvPr id="3" name="Subtitle 2"/>
          <p:cNvSpPr>
            <a:spLocks noGrp="1"/>
          </p:cNvSpPr>
          <p:nvPr>
            <p:ph type="subTitle" idx="1"/>
          </p:nvPr>
        </p:nvSpPr>
        <p:spPr>
          <a:xfrm>
            <a:off x="186432" y="1715388"/>
            <a:ext cx="8531440" cy="4891596"/>
          </a:xfrm>
        </p:spPr>
        <p:txBody>
          <a:bodyPr>
            <a:normAutofit lnSpcReduction="10000"/>
          </a:bodyPr>
          <a:lstStyle/>
          <a:p>
            <a:pPr algn="l">
              <a:spcBef>
                <a:spcPct val="50000"/>
              </a:spcBef>
              <a:buFontTx/>
              <a:buChar char="•"/>
            </a:pPr>
            <a:r>
              <a:rPr lang="en-US" altLang="en-US" b="1" dirty="0" smtClean="0">
                <a:solidFill>
                  <a:srgbClr val="006E52"/>
                </a:solidFill>
              </a:rPr>
              <a:t>Be </a:t>
            </a:r>
            <a:r>
              <a:rPr lang="en-US" altLang="en-US" b="1" dirty="0">
                <a:solidFill>
                  <a:srgbClr val="006E52"/>
                </a:solidFill>
              </a:rPr>
              <a:t>aware of their curiosity about life</a:t>
            </a:r>
          </a:p>
          <a:p>
            <a:pPr algn="l">
              <a:spcBef>
                <a:spcPct val="50000"/>
              </a:spcBef>
              <a:buFontTx/>
              <a:buChar char="•"/>
            </a:pPr>
            <a:r>
              <a:rPr lang="en-US" altLang="en-US" b="1" dirty="0" smtClean="0">
                <a:solidFill>
                  <a:srgbClr val="006E52"/>
                </a:solidFill>
              </a:rPr>
              <a:t>Give </a:t>
            </a:r>
            <a:r>
              <a:rPr lang="en-US" altLang="en-US" b="1" dirty="0">
                <a:solidFill>
                  <a:srgbClr val="006E52"/>
                </a:solidFill>
              </a:rPr>
              <a:t>things that challenge their problem-solving  </a:t>
            </a:r>
            <a:r>
              <a:rPr lang="en-US" altLang="en-US" b="1" dirty="0" smtClean="0">
                <a:solidFill>
                  <a:srgbClr val="006E52"/>
                </a:solidFill>
              </a:rPr>
              <a:t> abilities</a:t>
            </a:r>
            <a:endParaRPr lang="en-US" altLang="en-US" b="1" dirty="0">
              <a:solidFill>
                <a:srgbClr val="006E52"/>
              </a:solidFill>
            </a:endParaRPr>
          </a:p>
          <a:p>
            <a:pPr algn="l">
              <a:spcBef>
                <a:spcPct val="50000"/>
              </a:spcBef>
              <a:buFontTx/>
              <a:buChar char="•"/>
            </a:pPr>
            <a:r>
              <a:rPr lang="en-US" altLang="en-US" b="1" dirty="0">
                <a:solidFill>
                  <a:srgbClr val="006E52"/>
                </a:solidFill>
              </a:rPr>
              <a:t>R</a:t>
            </a:r>
            <a:r>
              <a:rPr lang="en-US" altLang="en-US" b="1" dirty="0" smtClean="0">
                <a:solidFill>
                  <a:srgbClr val="006E52"/>
                </a:solidFill>
              </a:rPr>
              <a:t>espect </a:t>
            </a:r>
            <a:r>
              <a:rPr lang="en-US" altLang="en-US" b="1" dirty="0">
                <a:solidFill>
                  <a:srgbClr val="006E52"/>
                </a:solidFill>
              </a:rPr>
              <a:t>their need for independence</a:t>
            </a:r>
          </a:p>
          <a:p>
            <a:pPr algn="l">
              <a:spcBef>
                <a:spcPct val="50000"/>
              </a:spcBef>
              <a:buFontTx/>
              <a:buChar char="•"/>
            </a:pPr>
            <a:r>
              <a:rPr lang="en-US" altLang="en-US" b="1" dirty="0" smtClean="0">
                <a:solidFill>
                  <a:srgbClr val="006E52"/>
                </a:solidFill>
              </a:rPr>
              <a:t>Know </a:t>
            </a:r>
            <a:r>
              <a:rPr lang="en-US" altLang="en-US" b="1" dirty="0">
                <a:solidFill>
                  <a:srgbClr val="006E52"/>
                </a:solidFill>
              </a:rPr>
              <a:t>they are caring even though </a:t>
            </a:r>
            <a:r>
              <a:rPr lang="en-US" altLang="en-US" b="1" dirty="0" smtClean="0">
                <a:solidFill>
                  <a:srgbClr val="006E52"/>
                </a:solidFill>
              </a:rPr>
              <a:t>they may </a:t>
            </a:r>
            <a:r>
              <a:rPr lang="en-US" altLang="en-US" b="1" dirty="0">
                <a:solidFill>
                  <a:srgbClr val="006E52"/>
                </a:solidFill>
              </a:rPr>
              <a:t>not show it</a:t>
            </a:r>
          </a:p>
          <a:p>
            <a:pPr algn="l">
              <a:spcBef>
                <a:spcPct val="50000"/>
              </a:spcBef>
              <a:buFontTx/>
              <a:buChar char="•"/>
            </a:pPr>
            <a:r>
              <a:rPr lang="en-US" altLang="en-US" b="1" dirty="0" smtClean="0">
                <a:solidFill>
                  <a:srgbClr val="006E52"/>
                </a:solidFill>
              </a:rPr>
              <a:t>Respect </a:t>
            </a:r>
            <a:r>
              <a:rPr lang="en-US" altLang="en-US" b="1" dirty="0">
                <a:solidFill>
                  <a:srgbClr val="006E52"/>
                </a:solidFill>
              </a:rPr>
              <a:t>their inventions and ideas</a:t>
            </a:r>
          </a:p>
          <a:p>
            <a:pPr algn="l">
              <a:spcBef>
                <a:spcPct val="50000"/>
              </a:spcBef>
              <a:buFontTx/>
              <a:buChar char="•"/>
            </a:pPr>
            <a:r>
              <a:rPr lang="en-US" altLang="en-US" b="1" dirty="0" smtClean="0">
                <a:solidFill>
                  <a:srgbClr val="006E52"/>
                </a:solidFill>
              </a:rPr>
              <a:t>Give </a:t>
            </a:r>
            <a:r>
              <a:rPr lang="en-US" altLang="en-US" b="1" dirty="0">
                <a:solidFill>
                  <a:srgbClr val="006E52"/>
                </a:solidFill>
              </a:rPr>
              <a:t>them time to process information</a:t>
            </a:r>
          </a:p>
          <a:p>
            <a:pPr algn="l"/>
            <a:endParaRPr lang="en-US" dirty="0"/>
          </a:p>
        </p:txBody>
      </p:sp>
    </p:spTree>
    <p:extLst>
      <p:ext uri="{BB962C8B-B14F-4D97-AF65-F5344CB8AC3E}">
        <p14:creationId xmlns:p14="http://schemas.microsoft.com/office/powerpoint/2010/main" val="3185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TotalTime>
  <Words>982</Words>
  <Application>Microsoft Office PowerPoint</Application>
  <PresentationFormat>On-screen Show (4:3)</PresentationFormat>
  <Paragraphs>293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What Color are You?</vt:lpstr>
      <vt:lpstr> Behaviors that lead to trust </vt:lpstr>
      <vt:lpstr>True Colors</vt:lpstr>
      <vt:lpstr>True Colors</vt:lpstr>
      <vt:lpstr>What Color Are You?</vt:lpstr>
      <vt:lpstr>Divide Into Color Groups</vt:lpstr>
      <vt:lpstr>In Your Color Groups</vt:lpstr>
      <vt:lpstr>Green</vt:lpstr>
      <vt:lpstr>How to Work with Greens</vt:lpstr>
      <vt:lpstr>Gold</vt:lpstr>
      <vt:lpstr>How to Work with Golds</vt:lpstr>
      <vt:lpstr>Blue</vt:lpstr>
      <vt:lpstr>How to Work with Blues</vt:lpstr>
      <vt:lpstr>Orange</vt:lpstr>
      <vt:lpstr>How to Work with Oranges</vt:lpstr>
      <vt:lpstr>In a nutshell…</vt:lpstr>
      <vt:lpstr>Percentages of Population by Leadership Style </vt:lpstr>
      <vt:lpstr>How is this Applicable to you?</vt:lpstr>
      <vt:lpstr>Have you ever…</vt:lpstr>
      <vt:lpstr>Consider this…</vt:lpstr>
      <vt:lpstr>Don Lowry,  creator of True Colors</vt:lpstr>
      <vt:lpstr>Conclusion </vt:lpstr>
    </vt:vector>
  </TitlesOfParts>
  <Company>Northwest Missouri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Relations</dc:creator>
  <cp:lastModifiedBy>sysuser</cp:lastModifiedBy>
  <cp:revision>27</cp:revision>
  <cp:lastPrinted>2013-11-21T20:16:38Z</cp:lastPrinted>
  <dcterms:created xsi:type="dcterms:W3CDTF">2013-09-09T20:42:32Z</dcterms:created>
  <dcterms:modified xsi:type="dcterms:W3CDTF">2014-01-27T21:05:30Z</dcterms:modified>
</cp:coreProperties>
</file>