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9" r:id="rId2"/>
  </p:sldIdLst>
  <p:sldSz cx="43891200" cy="32918400"/>
  <p:notesSz cx="7315200" cy="9601200"/>
  <p:defaultTextStyle>
    <a:defPPr>
      <a:defRPr lang="en-US"/>
    </a:defPPr>
    <a:lvl1pPr algn="ctr" rtl="0" fontAlgn="base">
      <a:spcBef>
        <a:spcPct val="0"/>
      </a:spcBef>
      <a:spcAft>
        <a:spcPct val="0"/>
      </a:spcAft>
      <a:defRPr sz="2800" kern="1200">
        <a:solidFill>
          <a:schemeClr val="tx1"/>
        </a:solidFill>
        <a:latin typeface="Arial" charset="0"/>
        <a:ea typeface="+mn-ea"/>
        <a:cs typeface="+mn-cs"/>
      </a:defRPr>
    </a:lvl1pPr>
    <a:lvl2pPr marL="457200" algn="ctr" rtl="0" fontAlgn="base">
      <a:spcBef>
        <a:spcPct val="0"/>
      </a:spcBef>
      <a:spcAft>
        <a:spcPct val="0"/>
      </a:spcAft>
      <a:defRPr sz="2800" kern="1200">
        <a:solidFill>
          <a:schemeClr val="tx1"/>
        </a:solidFill>
        <a:latin typeface="Arial" charset="0"/>
        <a:ea typeface="+mn-ea"/>
        <a:cs typeface="+mn-cs"/>
      </a:defRPr>
    </a:lvl2pPr>
    <a:lvl3pPr marL="914400" algn="ctr" rtl="0" fontAlgn="base">
      <a:spcBef>
        <a:spcPct val="0"/>
      </a:spcBef>
      <a:spcAft>
        <a:spcPct val="0"/>
      </a:spcAft>
      <a:defRPr sz="2800" kern="1200">
        <a:solidFill>
          <a:schemeClr val="tx1"/>
        </a:solidFill>
        <a:latin typeface="Arial" charset="0"/>
        <a:ea typeface="+mn-ea"/>
        <a:cs typeface="+mn-cs"/>
      </a:defRPr>
    </a:lvl3pPr>
    <a:lvl4pPr marL="1371600" algn="ctr" rtl="0" fontAlgn="base">
      <a:spcBef>
        <a:spcPct val="0"/>
      </a:spcBef>
      <a:spcAft>
        <a:spcPct val="0"/>
      </a:spcAft>
      <a:defRPr sz="2800" kern="1200">
        <a:solidFill>
          <a:schemeClr val="tx1"/>
        </a:solidFill>
        <a:latin typeface="Arial" charset="0"/>
        <a:ea typeface="+mn-ea"/>
        <a:cs typeface="+mn-cs"/>
      </a:defRPr>
    </a:lvl4pPr>
    <a:lvl5pPr marL="1828800" algn="ctr"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ycegd" initials="" lastIdx="7" clrIdx="0"/>
  <p:cmAuthor id="1" name="Staci  Cumming" initials="" lastIdx="1" clrIdx="1"/>
  <p:cmAuthor id="2" name="Heather Hale"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9900"/>
    <a:srgbClr val="FF9933"/>
    <a:srgbClr val="008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7354" autoAdjust="0"/>
  </p:normalViewPr>
  <p:slideViewPr>
    <p:cSldViewPr>
      <p:cViewPr varScale="1">
        <p:scale>
          <a:sx n="24" d="100"/>
          <a:sy n="24" d="100"/>
        </p:scale>
        <p:origin x="1980" y="42"/>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33" d="100"/>
          <a:sy n="33" d="100"/>
        </p:scale>
        <p:origin x="-1680" y="-36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69699" cy="479403"/>
          </a:xfrm>
          <a:prstGeom prst="rect">
            <a:avLst/>
          </a:prstGeom>
          <a:noFill/>
          <a:ln w="9525">
            <a:noFill/>
            <a:miter lim="800000"/>
            <a:headEnd/>
            <a:tailEnd/>
          </a:ln>
          <a:effectLst/>
        </p:spPr>
        <p:txBody>
          <a:bodyPr vert="horz" wrap="square" lIns="96659" tIns="48330" rIns="96659" bIns="48330" numCol="1" anchor="t" anchorCtr="0" compatLnSpc="1">
            <a:prstTxWarp prst="textNoShape">
              <a:avLst/>
            </a:prstTxWarp>
          </a:bodyPr>
          <a:lstStyle>
            <a:lvl1pPr algn="l" defTabSz="966556">
              <a:defRPr sz="1200"/>
            </a:lvl1pPr>
          </a:lstStyle>
          <a:p>
            <a:endParaRPr lang="en-US" dirty="0"/>
          </a:p>
        </p:txBody>
      </p:sp>
      <p:sp>
        <p:nvSpPr>
          <p:cNvPr id="26627" name="Rectangle 3"/>
          <p:cNvSpPr>
            <a:spLocks noGrp="1" noChangeArrowheads="1"/>
          </p:cNvSpPr>
          <p:nvPr>
            <p:ph type="dt" sz="quarter" idx="1"/>
          </p:nvPr>
        </p:nvSpPr>
        <p:spPr bwMode="auto">
          <a:xfrm>
            <a:off x="4143843" y="0"/>
            <a:ext cx="3169699" cy="479403"/>
          </a:xfrm>
          <a:prstGeom prst="rect">
            <a:avLst/>
          </a:prstGeom>
          <a:noFill/>
          <a:ln w="9525">
            <a:noFill/>
            <a:miter lim="800000"/>
            <a:headEnd/>
            <a:tailEnd/>
          </a:ln>
          <a:effectLst/>
        </p:spPr>
        <p:txBody>
          <a:bodyPr vert="horz" wrap="square" lIns="96659" tIns="48330" rIns="96659" bIns="48330" numCol="1" anchor="t" anchorCtr="0" compatLnSpc="1">
            <a:prstTxWarp prst="textNoShape">
              <a:avLst/>
            </a:prstTxWarp>
          </a:bodyPr>
          <a:lstStyle>
            <a:lvl1pPr algn="r" defTabSz="966556">
              <a:defRPr sz="1200"/>
            </a:lvl1pPr>
          </a:lstStyle>
          <a:p>
            <a:endParaRPr lang="en-US" dirty="0"/>
          </a:p>
        </p:txBody>
      </p:sp>
      <p:sp>
        <p:nvSpPr>
          <p:cNvPr id="26628" name="Rectangle 4"/>
          <p:cNvSpPr>
            <a:spLocks noGrp="1" noChangeArrowheads="1"/>
          </p:cNvSpPr>
          <p:nvPr>
            <p:ph type="ftr" sz="quarter" idx="2"/>
          </p:nvPr>
        </p:nvSpPr>
        <p:spPr bwMode="auto">
          <a:xfrm>
            <a:off x="0" y="9120156"/>
            <a:ext cx="3169699" cy="479403"/>
          </a:xfrm>
          <a:prstGeom prst="rect">
            <a:avLst/>
          </a:prstGeom>
          <a:noFill/>
          <a:ln w="9525">
            <a:noFill/>
            <a:miter lim="800000"/>
            <a:headEnd/>
            <a:tailEnd/>
          </a:ln>
          <a:effectLst/>
        </p:spPr>
        <p:txBody>
          <a:bodyPr vert="horz" wrap="square" lIns="96659" tIns="48330" rIns="96659" bIns="48330" numCol="1" anchor="b" anchorCtr="0" compatLnSpc="1">
            <a:prstTxWarp prst="textNoShape">
              <a:avLst/>
            </a:prstTxWarp>
          </a:bodyPr>
          <a:lstStyle>
            <a:lvl1pPr algn="l" defTabSz="966556">
              <a:defRPr sz="1200"/>
            </a:lvl1pPr>
          </a:lstStyle>
          <a:p>
            <a:endParaRPr lang="en-US" dirty="0"/>
          </a:p>
        </p:txBody>
      </p:sp>
      <p:sp>
        <p:nvSpPr>
          <p:cNvPr id="26629" name="Rectangle 5"/>
          <p:cNvSpPr>
            <a:spLocks noGrp="1" noChangeArrowheads="1"/>
          </p:cNvSpPr>
          <p:nvPr>
            <p:ph type="sldNum" sz="quarter" idx="3"/>
          </p:nvPr>
        </p:nvSpPr>
        <p:spPr bwMode="auto">
          <a:xfrm>
            <a:off x="4143843" y="9120156"/>
            <a:ext cx="3169699" cy="479403"/>
          </a:xfrm>
          <a:prstGeom prst="rect">
            <a:avLst/>
          </a:prstGeom>
          <a:noFill/>
          <a:ln w="9525">
            <a:noFill/>
            <a:miter lim="800000"/>
            <a:headEnd/>
            <a:tailEnd/>
          </a:ln>
          <a:effectLst/>
        </p:spPr>
        <p:txBody>
          <a:bodyPr vert="horz" wrap="square" lIns="96659" tIns="48330" rIns="96659" bIns="48330" numCol="1" anchor="b" anchorCtr="0" compatLnSpc="1">
            <a:prstTxWarp prst="textNoShape">
              <a:avLst/>
            </a:prstTxWarp>
          </a:bodyPr>
          <a:lstStyle>
            <a:lvl1pPr algn="r" defTabSz="966556">
              <a:defRPr sz="1200"/>
            </a:lvl1pPr>
          </a:lstStyle>
          <a:p>
            <a:fld id="{3DD3F7C3-610B-4152-AA56-C0CDFEFDC7E9}"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699" cy="479403"/>
          </a:xfrm>
          <a:prstGeom prst="rect">
            <a:avLst/>
          </a:prstGeom>
          <a:noFill/>
          <a:ln w="9525">
            <a:noFill/>
            <a:miter lim="800000"/>
            <a:headEnd/>
            <a:tailEnd/>
          </a:ln>
          <a:effectLst/>
        </p:spPr>
        <p:txBody>
          <a:bodyPr vert="horz" wrap="square" lIns="96659" tIns="48330" rIns="96659" bIns="48330" numCol="1" anchor="t" anchorCtr="0" compatLnSpc="1">
            <a:prstTxWarp prst="textNoShape">
              <a:avLst/>
            </a:prstTxWarp>
          </a:bodyPr>
          <a:lstStyle>
            <a:lvl1pPr algn="l" defTabSz="966556">
              <a:defRPr sz="1200"/>
            </a:lvl1pPr>
          </a:lstStyle>
          <a:p>
            <a:endParaRPr lang="en-US" dirty="0"/>
          </a:p>
        </p:txBody>
      </p:sp>
      <p:sp>
        <p:nvSpPr>
          <p:cNvPr id="4099" name="Rectangle 3"/>
          <p:cNvSpPr>
            <a:spLocks noGrp="1" noChangeArrowheads="1"/>
          </p:cNvSpPr>
          <p:nvPr>
            <p:ph type="dt" idx="1"/>
          </p:nvPr>
        </p:nvSpPr>
        <p:spPr bwMode="auto">
          <a:xfrm>
            <a:off x="4143843" y="0"/>
            <a:ext cx="3169699" cy="479403"/>
          </a:xfrm>
          <a:prstGeom prst="rect">
            <a:avLst/>
          </a:prstGeom>
          <a:noFill/>
          <a:ln w="9525">
            <a:noFill/>
            <a:miter lim="800000"/>
            <a:headEnd/>
            <a:tailEnd/>
          </a:ln>
          <a:effectLst/>
        </p:spPr>
        <p:txBody>
          <a:bodyPr vert="horz" wrap="square" lIns="96659" tIns="48330" rIns="96659" bIns="48330" numCol="1" anchor="t" anchorCtr="0" compatLnSpc="1">
            <a:prstTxWarp prst="textNoShape">
              <a:avLst/>
            </a:prstTxWarp>
          </a:bodyPr>
          <a:lstStyle>
            <a:lvl1pPr algn="r" defTabSz="966556">
              <a:defRPr sz="1200"/>
            </a:lvl1pPr>
          </a:lstStyle>
          <a:p>
            <a:endParaRPr lang="en-US" dirty="0"/>
          </a:p>
        </p:txBody>
      </p:sp>
      <p:sp>
        <p:nvSpPr>
          <p:cNvPr id="410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31853" y="4560899"/>
            <a:ext cx="5851496" cy="4319555"/>
          </a:xfrm>
          <a:prstGeom prst="rect">
            <a:avLst/>
          </a:prstGeom>
          <a:noFill/>
          <a:ln w="9525">
            <a:noFill/>
            <a:miter lim="800000"/>
            <a:headEnd/>
            <a:tailEnd/>
          </a:ln>
          <a:effectLst/>
        </p:spPr>
        <p:txBody>
          <a:bodyPr vert="horz" wrap="square" lIns="96659" tIns="48330" rIns="96659" bIns="4833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9120156"/>
            <a:ext cx="3169699" cy="479403"/>
          </a:xfrm>
          <a:prstGeom prst="rect">
            <a:avLst/>
          </a:prstGeom>
          <a:noFill/>
          <a:ln w="9525">
            <a:noFill/>
            <a:miter lim="800000"/>
            <a:headEnd/>
            <a:tailEnd/>
          </a:ln>
          <a:effectLst/>
        </p:spPr>
        <p:txBody>
          <a:bodyPr vert="horz" wrap="square" lIns="96659" tIns="48330" rIns="96659" bIns="48330" numCol="1" anchor="b" anchorCtr="0" compatLnSpc="1">
            <a:prstTxWarp prst="textNoShape">
              <a:avLst/>
            </a:prstTxWarp>
          </a:bodyPr>
          <a:lstStyle>
            <a:lvl1pPr algn="l" defTabSz="966556">
              <a:defRPr sz="1200"/>
            </a:lvl1pPr>
          </a:lstStyle>
          <a:p>
            <a:endParaRPr lang="en-US" dirty="0"/>
          </a:p>
        </p:txBody>
      </p:sp>
      <p:sp>
        <p:nvSpPr>
          <p:cNvPr id="4103" name="Rectangle 7"/>
          <p:cNvSpPr>
            <a:spLocks noGrp="1" noChangeArrowheads="1"/>
          </p:cNvSpPr>
          <p:nvPr>
            <p:ph type="sldNum" sz="quarter" idx="5"/>
          </p:nvPr>
        </p:nvSpPr>
        <p:spPr bwMode="auto">
          <a:xfrm>
            <a:off x="4143843" y="9120156"/>
            <a:ext cx="3169699" cy="479403"/>
          </a:xfrm>
          <a:prstGeom prst="rect">
            <a:avLst/>
          </a:prstGeom>
          <a:noFill/>
          <a:ln w="9525">
            <a:noFill/>
            <a:miter lim="800000"/>
            <a:headEnd/>
            <a:tailEnd/>
          </a:ln>
          <a:effectLst/>
        </p:spPr>
        <p:txBody>
          <a:bodyPr vert="horz" wrap="square" lIns="96659" tIns="48330" rIns="96659" bIns="48330" numCol="1" anchor="b" anchorCtr="0" compatLnSpc="1">
            <a:prstTxWarp prst="textNoShape">
              <a:avLst/>
            </a:prstTxWarp>
          </a:bodyPr>
          <a:lstStyle>
            <a:lvl1pPr algn="r" defTabSz="966556">
              <a:defRPr sz="1200"/>
            </a:lvl1pPr>
          </a:lstStyle>
          <a:p>
            <a:fld id="{4834F239-53F7-40AD-85D3-BEFB86877B25}"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B369D42-DC09-4EC2-97D6-53A75D902E9F}"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39DC1AB-8D19-4872-A723-DA896FB73F02}"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7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1317625"/>
            <a:ext cx="29475113" cy="28087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B651667-0384-42D4-8956-D4203A4E3E0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5B87EC1-0179-4EAE-8A85-BF127DB2A089}"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828EFC5-A605-435E-BD87-EDE31AC62903}"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5"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E6CF1C4-AF81-474D-8D87-7B014B5843A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B4F7B396-0199-445E-BE69-B5A6C3641C4B}"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9303D80E-C7E3-4CA5-B3AD-39BD476C4EAE}"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07215E74-A22F-4409-B12B-4BC326E7D42B}"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3C25013D-587F-43D7-8184-9AD6F8D7D5F1}"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8CEE2AF-D904-4132-93A1-EBB36BFEE63A}"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50000"/>
            <a:lumOff val="50000"/>
            <a:alpha val="67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w="9525">
            <a:noFill/>
            <a:miter lim="800000"/>
            <a:headEnd/>
            <a:tailEnd/>
          </a:ln>
          <a:effectLst/>
        </p:spPr>
        <p:txBody>
          <a:bodyPr vert="horz" wrap="square" lIns="438912" tIns="219456" rIns="438912" bIns="219456"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3925" y="7680325"/>
            <a:ext cx="39503350" cy="21724938"/>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3925" y="29976763"/>
            <a:ext cx="10242550" cy="22860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lgn="l" defTabSz="4389438">
              <a:defRPr sz="6700"/>
            </a:lvl1pPr>
          </a:lstStyle>
          <a:p>
            <a:endParaRPr lang="en-US" dirty="0"/>
          </a:p>
        </p:txBody>
      </p:sp>
      <p:sp>
        <p:nvSpPr>
          <p:cNvPr id="1029" name="Rectangle 5"/>
          <p:cNvSpPr>
            <a:spLocks noGrp="1" noChangeArrowheads="1"/>
          </p:cNvSpPr>
          <p:nvPr>
            <p:ph type="ftr" sz="quarter" idx="3"/>
          </p:nvPr>
        </p:nvSpPr>
        <p:spPr bwMode="auto">
          <a:xfrm>
            <a:off x="14995525" y="29976763"/>
            <a:ext cx="13900150" cy="22860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defTabSz="4389438">
              <a:defRPr sz="6700"/>
            </a:lvl1pPr>
          </a:lstStyle>
          <a:p>
            <a:endParaRPr lang="en-US" dirty="0"/>
          </a:p>
        </p:txBody>
      </p:sp>
      <p:sp>
        <p:nvSpPr>
          <p:cNvPr id="1030" name="Rectangle 6"/>
          <p:cNvSpPr>
            <a:spLocks noGrp="1" noChangeArrowheads="1"/>
          </p:cNvSpPr>
          <p:nvPr>
            <p:ph type="sldNum" sz="quarter" idx="4"/>
          </p:nvPr>
        </p:nvSpPr>
        <p:spPr bwMode="auto">
          <a:xfrm>
            <a:off x="31454725" y="29976763"/>
            <a:ext cx="10242550" cy="22860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lgn="r" defTabSz="4389438">
              <a:defRPr sz="6700"/>
            </a:lvl1pPr>
          </a:lstStyle>
          <a:p>
            <a:fld id="{A77B9254-B570-4311-B7E0-46133BBFC6EB}"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Grp="1" noChangeArrowheads="1"/>
          </p:cNvSpPr>
          <p:nvPr>
            <p:ph type="title"/>
          </p:nvPr>
        </p:nvSpPr>
        <p:spPr>
          <a:xfrm>
            <a:off x="0" y="0"/>
            <a:ext cx="43891200" cy="2667000"/>
          </a:xfrm>
          <a:solidFill>
            <a:srgbClr val="00B0F0"/>
          </a:solidFill>
          <a:ln/>
        </p:spPr>
        <p:style>
          <a:lnRef idx="2">
            <a:schemeClr val="accent2"/>
          </a:lnRef>
          <a:fillRef idx="1">
            <a:schemeClr val="lt1"/>
          </a:fillRef>
          <a:effectRef idx="0">
            <a:schemeClr val="accent2"/>
          </a:effectRef>
          <a:fontRef idx="minor">
            <a:schemeClr val="dk1"/>
          </a:fontRef>
        </p:style>
        <p:txBody>
          <a:bodyPr/>
          <a:lstStyle/>
          <a:p>
            <a:pPr hangingPunct="0"/>
            <a:r>
              <a:rPr lang="en-US" sz="6000" dirty="0" smtClean="0">
                <a:solidFill>
                  <a:schemeClr val="tx2"/>
                </a:solidFill>
                <a:latin typeface="+mj-lt"/>
                <a:ea typeface="+mj-ea"/>
                <a:cs typeface="+mj-cs"/>
              </a:rPr>
              <a:t/>
            </a:r>
            <a:br>
              <a:rPr lang="en-US" sz="6000" dirty="0" smtClean="0">
                <a:solidFill>
                  <a:schemeClr val="tx2"/>
                </a:solidFill>
                <a:latin typeface="+mj-lt"/>
                <a:ea typeface="+mj-ea"/>
                <a:cs typeface="+mj-cs"/>
              </a:rPr>
            </a:br>
            <a:r>
              <a:rPr lang="en-US" sz="4800" b="1" u="sng" dirty="0" smtClean="0"/>
              <a:t/>
            </a:r>
            <a:br>
              <a:rPr lang="en-US" sz="4800" b="1" u="sng" dirty="0" smtClean="0"/>
            </a:br>
            <a:r>
              <a:rPr lang="en-US" sz="5400" b="1" u="sng" dirty="0" smtClean="0"/>
              <a:t>Physical Activity Among Older Adults in Long-term Care Facilities</a:t>
            </a:r>
            <a:r>
              <a:rPr lang="en-US" sz="5400" smtClean="0"/>
              <a:t/>
            </a:r>
            <a:br>
              <a:rPr lang="en-US" sz="5400" smtClean="0"/>
            </a:br>
            <a:r>
              <a:rPr lang="en-US" sz="5400" smtClean="0"/>
              <a:t>.</a:t>
            </a:r>
            <a:r>
              <a:rPr lang="en-US" sz="6600" dirty="0" smtClean="0">
                <a:solidFill>
                  <a:schemeClr val="tx1"/>
                </a:solidFill>
              </a:rPr>
              <a:t/>
            </a:r>
            <a:br>
              <a:rPr lang="en-US" sz="6600" dirty="0" smtClean="0">
                <a:solidFill>
                  <a:schemeClr val="tx1"/>
                </a:solidFill>
              </a:rPr>
            </a:br>
            <a:endParaRPr lang="en-US" sz="6600" dirty="0">
              <a:solidFill>
                <a:schemeClr val="tx1"/>
              </a:solidFill>
            </a:endParaRPr>
          </a:p>
        </p:txBody>
      </p:sp>
      <p:sp>
        <p:nvSpPr>
          <p:cNvPr id="31820" name="Rectangle 76"/>
          <p:cNvSpPr>
            <a:spLocks noChangeArrowheads="1"/>
          </p:cNvSpPr>
          <p:nvPr/>
        </p:nvSpPr>
        <p:spPr bwMode="auto">
          <a:xfrm>
            <a:off x="22402800" y="2717407"/>
            <a:ext cx="21488400" cy="13388280"/>
          </a:xfrm>
          <a:prstGeom prst="rect">
            <a:avLst/>
          </a:prstGeom>
          <a:solidFill>
            <a:schemeClr val="accent3">
              <a:lumMod val="85000"/>
            </a:schemeClr>
          </a:solidFill>
          <a:ln>
            <a:solidFill>
              <a:srgbClr val="00B0F0"/>
            </a:solidFill>
            <a:headEnd/>
            <a:tailEnd/>
          </a:ln>
        </p:spPr>
        <p:style>
          <a:lnRef idx="2">
            <a:schemeClr val="accent1"/>
          </a:lnRef>
          <a:fillRef idx="1">
            <a:schemeClr val="lt1"/>
          </a:fillRef>
          <a:effectRef idx="0">
            <a:schemeClr val="accent1"/>
          </a:effectRef>
          <a:fontRef idx="minor">
            <a:schemeClr val="dk1"/>
          </a:fontRef>
        </p:style>
        <p:txBody>
          <a:bodyPr wrap="square" anchor="ctr">
            <a:spAutoFit/>
          </a:bodyPr>
          <a:lstStyle/>
          <a:p>
            <a:r>
              <a:rPr lang="en-US" sz="3200" b="1" u="sng" dirty="0"/>
              <a:t>Results</a:t>
            </a:r>
          </a:p>
          <a:p>
            <a:pPr algn="l"/>
            <a:r>
              <a:rPr lang="en-US" sz="3200" b="1" dirty="0" smtClean="0"/>
              <a:t>Experimental: </a:t>
            </a:r>
            <a:r>
              <a:rPr lang="en-US" sz="3200" dirty="0"/>
              <a:t>Mean scores from the 4-week testing period compared to the 8-week testing period showed the biggest numerical decrease between any of the consecutive testing periods (6.73 to 2.73). There were opposing theoretical ideas conflicting during this testing period. The literature indicated that this testing period should show the most dramatic decrease, as was demonstrated, because after 4-weeks older adults begin to feel more comfortable with the exercises and have increased self-efficacy and want to show the exercise leader or programmer how good they are at the exercises (Lawlor &amp; Hopker, 2001). Another variable “time constraint” was presented by the study, specifically the Christmas season which is traditionally considered to increase the reporting of perceived depression among all individuals especially older adults (Aronow, 2001). Thus, because the scores had such a significant decrease when compared to any other two testing periods, it is safe to assume that either the program was beneficial enough to lower depression or that these individuals did not suffer from the normative increase in perceived depression usually associated with the holiday season at this specific location. </a:t>
            </a:r>
            <a:r>
              <a:rPr lang="en-US" sz="3200" dirty="0" smtClean="0"/>
              <a:t>The </a:t>
            </a:r>
            <a:r>
              <a:rPr lang="en-US" sz="3200" dirty="0"/>
              <a:t>researcher </a:t>
            </a:r>
            <a:r>
              <a:rPr lang="en-US" sz="3200" dirty="0" smtClean="0"/>
              <a:t>utilized </a:t>
            </a:r>
            <a:r>
              <a:rPr lang="en-US" sz="3200" dirty="0"/>
              <a:t>the alternative hypothesis which states, that there was a difference in perceived depression scores per individual due to the resistance exercise program utilizing exercise bands among older adults residing in a LTC facility over time</a:t>
            </a:r>
            <a:r>
              <a:rPr lang="en-US" sz="3200" dirty="0" smtClean="0"/>
              <a:t>.</a:t>
            </a:r>
          </a:p>
          <a:p>
            <a:pPr algn="l"/>
            <a:endParaRPr lang="en-US" sz="3200" dirty="0" smtClean="0"/>
          </a:p>
          <a:p>
            <a:pPr algn="l"/>
            <a:r>
              <a:rPr lang="en-US" sz="3200" b="1" dirty="0" smtClean="0"/>
              <a:t>Control: </a:t>
            </a:r>
            <a:r>
              <a:rPr lang="en-US" sz="3200" dirty="0"/>
              <a:t>For the control group the means showed no continuous trend, starting seemingly low at baseline then increasing over the first 4-week period. The data suggests the same results from 4-week to 8-week and then increasing again over the last four weeks of the study. Control group Mann-Whitney U analysis suggested no significant differences among the four test periods. Baseline to 4-week analysis had the lowest reported P-value at P ≤ .183. However, as indicated by table 4 mean scores, individuals in the control group, showed different mean outcomes as well as U value outcomes when compared to the experimental group. After analysis of the control group U scores, the researcher failed to reject the null hypothesis and therefore must conclude that the activities already provided by the LTC facility had no impact on the perceived depression levels among those in the control group</a:t>
            </a:r>
            <a:r>
              <a:rPr lang="en-US" sz="3200" dirty="0" smtClean="0"/>
              <a:t>. Mann Whitney U analysis were as follows: </a:t>
            </a:r>
            <a:r>
              <a:rPr lang="en-US" sz="3200" i="1" dirty="0" smtClean="0"/>
              <a:t>* suggested significance </a:t>
            </a:r>
            <a:r>
              <a:rPr lang="en-US" sz="3200" i="1" dirty="0"/>
              <a:t>P ≤ .</a:t>
            </a:r>
            <a:r>
              <a:rPr lang="en-US" sz="3200" i="1" dirty="0" smtClean="0"/>
              <a:t>05, ** suggested significance at </a:t>
            </a:r>
            <a:r>
              <a:rPr lang="en-US" sz="3200" i="1" dirty="0"/>
              <a:t>P ≤ .</a:t>
            </a:r>
            <a:r>
              <a:rPr lang="en-US" sz="3200" i="1" dirty="0" smtClean="0"/>
              <a:t>001</a:t>
            </a:r>
            <a:endParaRPr lang="en-US" sz="3200" i="1" dirty="0"/>
          </a:p>
          <a:p>
            <a:pPr algn="l"/>
            <a:endParaRPr lang="en-US" sz="3200" i="1" dirty="0" smtClean="0"/>
          </a:p>
          <a:p>
            <a:pPr algn="l"/>
            <a:endParaRPr lang="en-US" sz="3200" i="1" dirty="0" smtClean="0"/>
          </a:p>
          <a:p>
            <a:pPr algn="l"/>
            <a:r>
              <a:rPr lang="en-US" sz="3200" dirty="0" smtClean="0"/>
              <a:t>			</a:t>
            </a:r>
            <a:r>
              <a:rPr lang="en-US" sz="3200" b="1" i="1" dirty="0" smtClean="0"/>
              <a:t>EXPERIMENTAL MANN-WHITNEY U</a:t>
            </a:r>
            <a:r>
              <a:rPr lang="en-US" sz="3200" dirty="0" smtClean="0"/>
              <a:t>				</a:t>
            </a:r>
            <a:r>
              <a:rPr lang="en-US" sz="3200" b="1" i="1" dirty="0" smtClean="0"/>
              <a:t>CONTROL MANN-WHITNEY U</a:t>
            </a:r>
            <a:endParaRPr lang="en-US" sz="3200" b="1" i="1" dirty="0"/>
          </a:p>
        </p:txBody>
      </p:sp>
      <p:sp>
        <p:nvSpPr>
          <p:cNvPr id="31889" name="Rectangle 145"/>
          <p:cNvSpPr>
            <a:spLocks noChangeArrowheads="1"/>
          </p:cNvSpPr>
          <p:nvPr/>
        </p:nvSpPr>
        <p:spPr bwMode="auto">
          <a:xfrm rot="10800000" flipV="1">
            <a:off x="22936200" y="22452407"/>
            <a:ext cx="20193000" cy="4493538"/>
          </a:xfrm>
          <a:prstGeom prst="rect">
            <a:avLst/>
          </a:prstGeom>
          <a:solidFill>
            <a:schemeClr val="accent3">
              <a:lumMod val="85000"/>
            </a:schemeClr>
          </a:solidFill>
          <a:ln>
            <a:solidFill>
              <a:srgbClr val="00B0F0"/>
            </a:solidFill>
            <a:headEnd/>
            <a:tailEnd/>
          </a:ln>
        </p:spPr>
        <p:style>
          <a:lnRef idx="2">
            <a:schemeClr val="accent1"/>
          </a:lnRef>
          <a:fillRef idx="1">
            <a:schemeClr val="lt1"/>
          </a:fillRef>
          <a:effectRef idx="0">
            <a:schemeClr val="accent1"/>
          </a:effectRef>
          <a:fontRef idx="minor">
            <a:schemeClr val="dk1"/>
          </a:fontRef>
        </p:style>
        <p:txBody>
          <a:bodyPr wrap="square" anchor="ctr">
            <a:spAutoFit/>
          </a:bodyPr>
          <a:lstStyle/>
          <a:p>
            <a:pPr marL="342900" indent="-342900"/>
            <a:r>
              <a:rPr lang="en-US" sz="3000" b="1" u="sng" dirty="0"/>
              <a:t>Conclusions</a:t>
            </a:r>
          </a:p>
          <a:p>
            <a:pPr algn="l"/>
            <a:r>
              <a:rPr lang="en-US" sz="3200" dirty="0"/>
              <a:t>In conclusion, resistance training utilizing exercise </a:t>
            </a:r>
            <a:r>
              <a:rPr lang="en-US" sz="3200" dirty="0" smtClean="0"/>
              <a:t>proved </a:t>
            </a:r>
            <a:r>
              <a:rPr lang="en-US" sz="3200" dirty="0"/>
              <a:t>to be an effective mode of exercise for older adults residing in a LTC facility participating in this investigation. Subjects in the experimental group improved their overall perceived depression scores from the baseline analysis over time to the 12-week analysis when compared to the control group. Many subjects smiled, laughed and reported they felt less depressed which could be why control group participants wanted to join the experimental group before the 12-week study was completed which supports Bandura’s (1997) SCT in which the environment the participants were in and the perception of the exercises changed. Also, it may be one of the reasons why their scores on the BDI-II had no significant </a:t>
            </a:r>
            <a:r>
              <a:rPr lang="en-US" sz="3200" dirty="0" smtClean="0"/>
              <a:t>changes. </a:t>
            </a:r>
          </a:p>
        </p:txBody>
      </p:sp>
      <p:sp>
        <p:nvSpPr>
          <p:cNvPr id="31890" name="Rectangle 146"/>
          <p:cNvSpPr>
            <a:spLocks noChangeArrowheads="1"/>
          </p:cNvSpPr>
          <p:nvPr/>
        </p:nvSpPr>
        <p:spPr bwMode="auto">
          <a:xfrm>
            <a:off x="533400" y="8001000"/>
            <a:ext cx="21336000" cy="6986528"/>
          </a:xfrm>
          <a:prstGeom prst="rect">
            <a:avLst/>
          </a:prstGeom>
          <a:solidFill>
            <a:schemeClr val="accent3">
              <a:lumMod val="85000"/>
            </a:schemeClr>
          </a:solidFill>
          <a:ln>
            <a:solidFill>
              <a:srgbClr val="00B0F0"/>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defTabSz="4389438"/>
            <a:r>
              <a:rPr lang="en-US" sz="3200" b="1" u="sng" dirty="0"/>
              <a:t>Introduction</a:t>
            </a:r>
          </a:p>
          <a:p>
            <a:pPr algn="l" defTabSz="4389438"/>
            <a:r>
              <a:rPr lang="en-US" sz="3200" dirty="0"/>
              <a:t>Depression is a complex illness that is an increasing concern in LTC facilities as the number of residents continues to increase. Many individuals exhibiting symptoms of perceived depression tend to have very limited physical </a:t>
            </a:r>
            <a:r>
              <a:rPr lang="en-US" sz="3200" dirty="0" smtClean="0"/>
              <a:t>activity. Regular </a:t>
            </a:r>
            <a:r>
              <a:rPr lang="en-US" sz="3200" dirty="0"/>
              <a:t>exercise has been associated with decreased stress levels and increased levels of neurochemicals, such as endorphins, which serve to enhance mood changes and to reduce symptoms of perceived depression among older adults (National Institute on Aging, 2007). Research has suggested that regular physical activity is associated with general feelings of wellbeing and the reduced symptoms of perceived depression. Also, physical exercise has been found to be as effective as psychotherapy in treating some depressive symptoms (Birren &amp; Schaie, 2006</a:t>
            </a:r>
            <a:r>
              <a:rPr lang="en-US" sz="3200" dirty="0" smtClean="0"/>
              <a:t>). </a:t>
            </a:r>
            <a:r>
              <a:rPr lang="en-US" sz="3200" dirty="0"/>
              <a:t>The benefits of exercise are well established. Two of the primary benefits for older adults are the improvements in functional abilities and the promotion of independence (Berkow, Beers, Bogin &amp; Fletcher, 2000). Research has suggested that resistance exercise can have a significant impact on physical health as well as the psychological well being, specifically perceived depression among older adults well into their 90’s. Results have revealed considerable increases in muscle mass, resulting in more physical strength and endurance as well as a positive improvement in overall functional independence (Birren &amp; Schaie, 2006).</a:t>
            </a:r>
          </a:p>
        </p:txBody>
      </p:sp>
      <p:sp>
        <p:nvSpPr>
          <p:cNvPr id="31891" name="Rectangle 147"/>
          <p:cNvSpPr>
            <a:spLocks noChangeArrowheads="1"/>
          </p:cNvSpPr>
          <p:nvPr/>
        </p:nvSpPr>
        <p:spPr bwMode="auto">
          <a:xfrm>
            <a:off x="457200" y="2895600"/>
            <a:ext cx="21412200" cy="5016758"/>
          </a:xfrm>
          <a:prstGeom prst="rect">
            <a:avLst/>
          </a:prstGeom>
          <a:solidFill>
            <a:schemeClr val="accent3">
              <a:lumMod val="85000"/>
            </a:schemeClr>
          </a:solidFill>
          <a:ln>
            <a:solidFill>
              <a:srgbClr val="00B0F0"/>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defTabSz="4389438"/>
            <a:r>
              <a:rPr lang="en-US" sz="3200" b="1" u="sng" dirty="0"/>
              <a:t>Abstract</a:t>
            </a:r>
          </a:p>
          <a:p>
            <a:pPr algn="l" defTabSz="4389438"/>
            <a:r>
              <a:rPr lang="en-US" sz="3200" b="1" dirty="0"/>
              <a:t>Objectives</a:t>
            </a:r>
            <a:r>
              <a:rPr lang="en-US" sz="3200" dirty="0"/>
              <a:t>: The purpose of this study was to determine the effects of a resistance exercise band program on perceived depression levels among older adults residing in a LTC facility. The study describes whether or not a change in recreation programming at a LTC facility will potentially lower perceived depression levels among participants over a 12-week period. Analysis procedure included a Mann-Whitney U as well as descriptive statistical analysis utilizing means and standard deviations. The findings of this study suggested that those who participated in the experimental group or new program over the course of 12-weeks had lower perceived depression levels when compared to those of the control group. These findings suggest that change in programming during certain periods of the year and for a recommended duration (12-weeks) can have an impact on the perceived depression levels of both groups.</a:t>
            </a:r>
          </a:p>
        </p:txBody>
      </p:sp>
      <p:sp>
        <p:nvSpPr>
          <p:cNvPr id="31923" name="Rectangle 179"/>
          <p:cNvSpPr>
            <a:spLocks noChangeArrowheads="1"/>
          </p:cNvSpPr>
          <p:nvPr/>
        </p:nvSpPr>
        <p:spPr bwMode="auto">
          <a:xfrm>
            <a:off x="22098000" y="30511750"/>
            <a:ext cx="10144125" cy="442913"/>
          </a:xfrm>
          <a:prstGeom prst="rect">
            <a:avLst/>
          </a:prstGeom>
          <a:noFill/>
          <a:ln w="9525" algn="ctr">
            <a:noFill/>
            <a:miter lim="800000"/>
            <a:headEnd/>
            <a:tailEnd/>
          </a:ln>
          <a:effectLst/>
        </p:spPr>
        <p:txBody>
          <a:bodyPr anchor="ctr">
            <a:spAutoFit/>
          </a:bodyPr>
          <a:lstStyle/>
          <a:p>
            <a:pPr algn="l"/>
            <a:endParaRPr lang="en-US" sz="2300" dirty="0"/>
          </a:p>
        </p:txBody>
      </p:sp>
      <p:sp>
        <p:nvSpPr>
          <p:cNvPr id="31924" name="Rectangle 180"/>
          <p:cNvSpPr>
            <a:spLocks noChangeArrowheads="1"/>
          </p:cNvSpPr>
          <p:nvPr/>
        </p:nvSpPr>
        <p:spPr bwMode="auto">
          <a:xfrm>
            <a:off x="33604200" y="30462538"/>
            <a:ext cx="9767888" cy="457200"/>
          </a:xfrm>
          <a:prstGeom prst="rect">
            <a:avLst/>
          </a:prstGeom>
          <a:noFill/>
          <a:ln w="9525" algn="ctr">
            <a:noFill/>
            <a:miter lim="800000"/>
            <a:headEnd/>
            <a:tailEnd/>
          </a:ln>
          <a:effectLst/>
        </p:spPr>
        <p:txBody>
          <a:bodyPr anchor="ctr">
            <a:spAutoFit/>
          </a:bodyPr>
          <a:lstStyle/>
          <a:p>
            <a:pPr algn="l">
              <a:tabLst>
                <a:tab pos="5486400" algn="l"/>
              </a:tabLst>
            </a:pPr>
            <a:endParaRPr lang="en-US" sz="2400" dirty="0"/>
          </a:p>
        </p:txBody>
      </p:sp>
      <p:sp>
        <p:nvSpPr>
          <p:cNvPr id="31999" name="Text Box 255"/>
          <p:cNvSpPr txBox="1">
            <a:spLocks noChangeArrowheads="1"/>
          </p:cNvSpPr>
          <p:nvPr/>
        </p:nvSpPr>
        <p:spPr bwMode="auto">
          <a:xfrm>
            <a:off x="1447800" y="18135600"/>
            <a:ext cx="19507200" cy="2554545"/>
          </a:xfrm>
          <a:prstGeom prst="rect">
            <a:avLst/>
          </a:prstGeom>
          <a:solidFill>
            <a:schemeClr val="accent3">
              <a:lumMod val="85000"/>
            </a:schemeClr>
          </a:solidFill>
          <a:ln>
            <a:solidFill>
              <a:srgbClr val="00B0F0"/>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defTabSz="4389438">
              <a:spcBef>
                <a:spcPct val="50000"/>
              </a:spcBef>
            </a:pPr>
            <a:r>
              <a:rPr lang="en-US" sz="3200" b="1" u="sng" dirty="0"/>
              <a:t>Research Questions</a:t>
            </a:r>
            <a:endParaRPr lang="en-US" sz="3200" dirty="0"/>
          </a:p>
          <a:p>
            <a:pPr algn="l" defTabSz="4389438"/>
            <a:r>
              <a:rPr lang="en-US" sz="3200" dirty="0"/>
              <a:t>Can participation in an organized resistance band exercise program alter perceived depression level scores for older adults living in a LTC facility over time? Using a randomized controlled trial between subjects design, participants will be assessed for perceived depression use the Beck-Depression Inventory-II upon initiation 4, 8 and 12-weeks of a 12-week exercise program</a:t>
            </a:r>
            <a:r>
              <a:rPr lang="en-US" sz="3200" dirty="0" smtClean="0"/>
              <a:t>.</a:t>
            </a:r>
            <a:endParaRPr lang="en-US" sz="3200" b="1" u="sng" dirty="0"/>
          </a:p>
        </p:txBody>
      </p:sp>
      <p:sp>
        <p:nvSpPr>
          <p:cNvPr id="32008" name="Text Box 264"/>
          <p:cNvSpPr txBox="1">
            <a:spLocks noChangeArrowheads="1"/>
          </p:cNvSpPr>
          <p:nvPr/>
        </p:nvSpPr>
        <p:spPr bwMode="auto">
          <a:xfrm>
            <a:off x="1447800" y="15621000"/>
            <a:ext cx="19507200" cy="2259080"/>
          </a:xfrm>
          <a:prstGeom prst="rect">
            <a:avLst/>
          </a:prstGeom>
          <a:solidFill>
            <a:schemeClr val="accent3">
              <a:lumMod val="85000"/>
            </a:schemeClr>
          </a:solidFill>
          <a:ln>
            <a:solidFill>
              <a:srgbClr val="00B0F0"/>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defTabSz="4389438">
              <a:spcBef>
                <a:spcPct val="20000"/>
              </a:spcBef>
              <a:buClr>
                <a:schemeClr val="hlink"/>
              </a:buClr>
              <a:buSzPct val="80000"/>
              <a:buFont typeface="Wingdings" pitchFamily="2" charset="2"/>
              <a:buNone/>
            </a:pPr>
            <a:r>
              <a:rPr lang="en-US" sz="3200" b="1" u="sng" dirty="0"/>
              <a:t>Purpose </a:t>
            </a:r>
            <a:r>
              <a:rPr lang="en-US" sz="3200" b="1" u="sng" dirty="0" smtClean="0"/>
              <a:t>Statement</a:t>
            </a:r>
            <a:endParaRPr lang="en-US" sz="3200" b="1" u="sng" dirty="0"/>
          </a:p>
          <a:p>
            <a:pPr algn="l" defTabSz="4389438">
              <a:spcBef>
                <a:spcPct val="20000"/>
              </a:spcBef>
              <a:buClr>
                <a:schemeClr val="hlink"/>
              </a:buClr>
              <a:buSzPct val="80000"/>
              <a:buFont typeface="Wingdings" pitchFamily="2" charset="2"/>
              <a:buNone/>
            </a:pPr>
            <a:r>
              <a:rPr lang="en-US" sz="3200" dirty="0"/>
              <a:t>The purpose of this study is to determine the effects of a resistance exercise band program on perceived depression levels among older adults residing in a LTC facility. </a:t>
            </a:r>
            <a:r>
              <a:rPr lang="en-US" sz="3200" dirty="0" smtClean="0"/>
              <a:t>.</a:t>
            </a:r>
            <a:endParaRPr lang="en-US" sz="3200" dirty="0"/>
          </a:p>
          <a:p>
            <a:pPr algn="l" defTabSz="4389438">
              <a:spcBef>
                <a:spcPct val="20000"/>
              </a:spcBef>
              <a:buClr>
                <a:schemeClr val="hlink"/>
              </a:buClr>
              <a:buSzPct val="80000"/>
              <a:buFont typeface="Wingdings" pitchFamily="2" charset="2"/>
              <a:buNone/>
            </a:pPr>
            <a:endParaRPr lang="en-US" sz="3200" dirty="0"/>
          </a:p>
        </p:txBody>
      </p:sp>
      <p:sp>
        <p:nvSpPr>
          <p:cNvPr id="32247" name="Text Box 503"/>
          <p:cNvSpPr txBox="1">
            <a:spLocks noChangeArrowheads="1"/>
          </p:cNvSpPr>
          <p:nvPr/>
        </p:nvSpPr>
        <p:spPr bwMode="auto">
          <a:xfrm>
            <a:off x="533400" y="21259800"/>
            <a:ext cx="21031200" cy="7971413"/>
          </a:xfrm>
          <a:prstGeom prst="rect">
            <a:avLst/>
          </a:prstGeom>
          <a:solidFill>
            <a:schemeClr val="accent3">
              <a:lumMod val="85000"/>
            </a:schemeClr>
          </a:solidFill>
          <a:ln>
            <a:solidFill>
              <a:srgbClr val="00B0F0"/>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defTabSz="4389438"/>
            <a:r>
              <a:rPr lang="en-US" sz="3200" b="1" u="sng" dirty="0"/>
              <a:t>Method</a:t>
            </a:r>
          </a:p>
          <a:p>
            <a:pPr algn="l"/>
            <a:r>
              <a:rPr lang="en-US" sz="3200" dirty="0"/>
              <a:t>A random assignment of older adults from a purposive sample individuals residing in a LTC facility in a southwestern city </a:t>
            </a:r>
            <a:r>
              <a:rPr lang="en-US" sz="3200" dirty="0" smtClean="0"/>
              <a:t>was </a:t>
            </a:r>
            <a:r>
              <a:rPr lang="en-US" sz="3200" dirty="0"/>
              <a:t>performed. The purposive sample of participants were randomly </a:t>
            </a:r>
            <a:r>
              <a:rPr lang="en-US" sz="3200" dirty="0" smtClean="0"/>
              <a:t> </a:t>
            </a:r>
            <a:r>
              <a:rPr lang="en-US" sz="3200" dirty="0"/>
              <a:t>assigned to a study group or a control group based on the designated criteria set forth by the researcher</a:t>
            </a:r>
            <a:r>
              <a:rPr lang="en-US" sz="3200" dirty="0" smtClean="0"/>
              <a:t>.</a:t>
            </a:r>
            <a:r>
              <a:rPr lang="en-US" sz="3200" dirty="0"/>
              <a:t> This research study </a:t>
            </a:r>
            <a:r>
              <a:rPr lang="en-US" sz="3200" dirty="0" smtClean="0"/>
              <a:t>utilized a randomized controlled </a:t>
            </a:r>
            <a:r>
              <a:rPr lang="en-US" sz="3200" dirty="0"/>
              <a:t>trial between subjects design. Participants who meet the study criteria and </a:t>
            </a:r>
            <a:r>
              <a:rPr lang="en-US" sz="3200" dirty="0" smtClean="0"/>
              <a:t>agreed </a:t>
            </a:r>
            <a:r>
              <a:rPr lang="en-US" sz="3200" dirty="0"/>
              <a:t>to participate in the study </a:t>
            </a:r>
            <a:r>
              <a:rPr lang="en-US" sz="3200" dirty="0" smtClean="0"/>
              <a:t>did so </a:t>
            </a:r>
            <a:r>
              <a:rPr lang="en-US" sz="3200" dirty="0"/>
              <a:t>by signing the informed consent form. Participants </a:t>
            </a:r>
            <a:r>
              <a:rPr lang="en-US" sz="3200" dirty="0" smtClean="0"/>
              <a:t>were </a:t>
            </a:r>
            <a:r>
              <a:rPr lang="en-US" sz="3200" dirty="0"/>
              <a:t>then </a:t>
            </a:r>
            <a:r>
              <a:rPr lang="en-US" sz="3200" dirty="0" smtClean="0"/>
              <a:t>asked </a:t>
            </a:r>
            <a:r>
              <a:rPr lang="en-US" sz="3200" dirty="0"/>
              <a:t>to participate in </a:t>
            </a:r>
            <a:r>
              <a:rPr lang="en-US" sz="3200" dirty="0" smtClean="0"/>
              <a:t>an exercise program </a:t>
            </a:r>
            <a:r>
              <a:rPr lang="en-US" sz="3200" dirty="0"/>
              <a:t>and complete a self report BDI-II instrument consisting of a 12-week resistance band exercise program. The BDI-II </a:t>
            </a:r>
            <a:r>
              <a:rPr lang="en-US" sz="3200" dirty="0" smtClean="0"/>
              <a:t>was collected </a:t>
            </a:r>
            <a:r>
              <a:rPr lang="en-US" sz="3200" dirty="0"/>
              <a:t>prior to initiation of the </a:t>
            </a:r>
            <a:r>
              <a:rPr lang="en-US" sz="3200" dirty="0" smtClean="0"/>
              <a:t>exercise </a:t>
            </a:r>
            <a:r>
              <a:rPr lang="en-US" sz="3200" dirty="0"/>
              <a:t>program then at 4, 8 and 12-weeks. </a:t>
            </a:r>
            <a:r>
              <a:rPr lang="en-US" sz="3200" dirty="0" smtClean="0"/>
              <a:t>A </a:t>
            </a:r>
            <a:r>
              <a:rPr lang="en-US" sz="3200" dirty="0"/>
              <a:t>control group </a:t>
            </a:r>
            <a:r>
              <a:rPr lang="en-US" sz="3200" dirty="0" smtClean="0"/>
              <a:t>was utilized </a:t>
            </a:r>
            <a:r>
              <a:rPr lang="en-US" sz="3200" dirty="0"/>
              <a:t>involving participants who meet the sampling criteria and </a:t>
            </a:r>
            <a:r>
              <a:rPr lang="en-US" sz="3200" dirty="0" smtClean="0"/>
              <a:t>were then randomly </a:t>
            </a:r>
            <a:r>
              <a:rPr lang="en-US" sz="3200" dirty="0"/>
              <a:t>assigned to the control group. </a:t>
            </a:r>
            <a:r>
              <a:rPr lang="en-US" sz="3200" dirty="0" smtClean="0"/>
              <a:t>Those </a:t>
            </a:r>
            <a:r>
              <a:rPr lang="en-US" sz="3200" dirty="0"/>
              <a:t>individuals </a:t>
            </a:r>
            <a:r>
              <a:rPr lang="en-US" sz="3200" dirty="0" smtClean="0"/>
              <a:t>participated </a:t>
            </a:r>
            <a:r>
              <a:rPr lang="en-US" sz="3200" dirty="0"/>
              <a:t>in </a:t>
            </a:r>
            <a:r>
              <a:rPr lang="en-US" sz="3200" dirty="0" smtClean="0"/>
              <a:t>the exercise </a:t>
            </a:r>
            <a:r>
              <a:rPr lang="en-US" sz="3200" dirty="0"/>
              <a:t>activities already offered by the LTC facility</a:t>
            </a:r>
            <a:r>
              <a:rPr lang="en-US" sz="3200" dirty="0" smtClean="0"/>
              <a:t>.</a:t>
            </a:r>
            <a:r>
              <a:rPr lang="en-US" sz="3200" dirty="0"/>
              <a:t> The criteria for the proposed </a:t>
            </a:r>
            <a:r>
              <a:rPr lang="en-US" sz="3200" dirty="0" smtClean="0"/>
              <a:t>study were </a:t>
            </a:r>
            <a:r>
              <a:rPr lang="en-US" sz="3200" dirty="0"/>
              <a:t>as follows: (1) Participant must be a resident of the identified LTC </a:t>
            </a:r>
            <a:r>
              <a:rPr lang="en-US" sz="3200" dirty="0" smtClean="0"/>
              <a:t>facility. (2</a:t>
            </a:r>
            <a:r>
              <a:rPr lang="en-US" sz="3200" dirty="0"/>
              <a:t>) be free of diagnosis of Alzheimer’s disease type dementia, (3) have no diagnosis of vascular type dementia, </a:t>
            </a:r>
            <a:r>
              <a:rPr lang="en-US" sz="3200" dirty="0" smtClean="0"/>
              <a:t>(</a:t>
            </a:r>
            <a:r>
              <a:rPr lang="en-US" sz="3200" dirty="0"/>
              <a:t>4) have no current diagnosis of drug/alcohol induced dementia, (5) be at least the age </a:t>
            </a:r>
            <a:r>
              <a:rPr lang="en-US" sz="3200" dirty="0" smtClean="0"/>
              <a:t>of 60</a:t>
            </a:r>
            <a:r>
              <a:rPr lang="en-US" sz="3200" dirty="0"/>
              <a:t>, (6) be physically capable of performing the prescribed resistance exercises, (7) have no diagnosis of any level of dementia above level 2, as described by Ott, Van Rossum and Van Harskamp (</a:t>
            </a:r>
            <a:r>
              <a:rPr lang="en-US" sz="3200" dirty="0" smtClean="0"/>
              <a:t>1999). The </a:t>
            </a:r>
            <a:r>
              <a:rPr lang="en-US" sz="3200" dirty="0"/>
              <a:t>residents meeting the selection criteria </a:t>
            </a:r>
            <a:r>
              <a:rPr lang="en-US" sz="3200" dirty="0" smtClean="0"/>
              <a:t>received health </a:t>
            </a:r>
            <a:r>
              <a:rPr lang="en-US" sz="3200" dirty="0"/>
              <a:t>clearance from a physician prior to being admitted to the </a:t>
            </a:r>
            <a:r>
              <a:rPr lang="en-US" sz="3200" dirty="0" smtClean="0"/>
              <a:t>study.</a:t>
            </a:r>
            <a:endParaRPr lang="en-US" sz="3200" dirty="0"/>
          </a:p>
        </p:txBody>
      </p:sp>
      <p:sp>
        <p:nvSpPr>
          <p:cNvPr id="32319" name="Text Box 575"/>
          <p:cNvSpPr txBox="1">
            <a:spLocks noChangeArrowheads="1"/>
          </p:cNvSpPr>
          <p:nvPr/>
        </p:nvSpPr>
        <p:spPr bwMode="auto">
          <a:xfrm>
            <a:off x="22783800" y="12573000"/>
            <a:ext cx="19888200" cy="519113"/>
          </a:xfrm>
          <a:prstGeom prst="rect">
            <a:avLst/>
          </a:prstGeom>
          <a:noFill/>
          <a:ln w="9525" algn="ctr">
            <a:noFill/>
            <a:miter lim="800000"/>
            <a:headEnd/>
            <a:tailEnd/>
          </a:ln>
          <a:effectLst/>
        </p:spPr>
        <p:txBody>
          <a:bodyPr>
            <a:spAutoFit/>
          </a:bodyPr>
          <a:lstStyle/>
          <a:p>
            <a:pPr defTabSz="4389438">
              <a:spcBef>
                <a:spcPct val="50000"/>
              </a:spcBef>
            </a:pPr>
            <a:endParaRPr lang="en-US" dirty="0"/>
          </a:p>
        </p:txBody>
      </p:sp>
      <p:sp>
        <p:nvSpPr>
          <p:cNvPr id="32595" name="Rectangle 851"/>
          <p:cNvSpPr>
            <a:spLocks noChangeArrowheads="1"/>
          </p:cNvSpPr>
          <p:nvPr/>
        </p:nvSpPr>
        <p:spPr bwMode="auto">
          <a:xfrm>
            <a:off x="0" y="0"/>
            <a:ext cx="43891200" cy="0"/>
          </a:xfrm>
          <a:prstGeom prst="rect">
            <a:avLst/>
          </a:prstGeom>
          <a:noFill/>
          <a:ln w="9525" cap="flat" cmpd="sng" algn="ctr">
            <a:no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2" name="Table 51"/>
          <p:cNvGraphicFramePr>
            <a:graphicFrameLocks noGrp="1"/>
          </p:cNvGraphicFramePr>
          <p:nvPr/>
        </p:nvGraphicFramePr>
        <p:xfrm>
          <a:off x="32994599" y="16611599"/>
          <a:ext cx="10363201" cy="5379722"/>
        </p:xfrm>
        <a:graphic>
          <a:graphicData uri="http://schemas.openxmlformats.org/drawingml/2006/table">
            <a:tbl>
              <a:tblPr/>
              <a:tblGrid>
                <a:gridCol w="2826327">
                  <a:extLst>
                    <a:ext uri="{9D8B030D-6E8A-4147-A177-3AD203B41FA5}">
                      <a16:colId xmlns:a16="http://schemas.microsoft.com/office/drawing/2014/main" val="20000"/>
                    </a:ext>
                  </a:extLst>
                </a:gridCol>
                <a:gridCol w="2621522">
                  <a:extLst>
                    <a:ext uri="{9D8B030D-6E8A-4147-A177-3AD203B41FA5}">
                      <a16:colId xmlns:a16="http://schemas.microsoft.com/office/drawing/2014/main" val="20001"/>
                    </a:ext>
                  </a:extLst>
                </a:gridCol>
                <a:gridCol w="2403061">
                  <a:extLst>
                    <a:ext uri="{9D8B030D-6E8A-4147-A177-3AD203B41FA5}">
                      <a16:colId xmlns:a16="http://schemas.microsoft.com/office/drawing/2014/main" val="20002"/>
                    </a:ext>
                  </a:extLst>
                </a:gridCol>
                <a:gridCol w="2512291">
                  <a:extLst>
                    <a:ext uri="{9D8B030D-6E8A-4147-A177-3AD203B41FA5}">
                      <a16:colId xmlns:a16="http://schemas.microsoft.com/office/drawing/2014/main" val="20003"/>
                    </a:ext>
                  </a:extLst>
                </a:gridCol>
              </a:tblGrid>
              <a:tr h="2380978">
                <a:tc>
                  <a:txBody>
                    <a:bodyPr/>
                    <a:lstStyle/>
                    <a:p>
                      <a:pPr marL="0" marR="0">
                        <a:spcBef>
                          <a:spcPts val="0"/>
                        </a:spcBef>
                        <a:spcAft>
                          <a:spcPts val="0"/>
                        </a:spcAft>
                      </a:pPr>
                      <a:r>
                        <a:rPr lang="en-US" sz="4800" dirty="0" smtClean="0">
                          <a:latin typeface="Times New Roman"/>
                          <a:ea typeface="Times New Roman"/>
                          <a:cs typeface="Times New Roman"/>
                        </a:rPr>
                        <a:t>When Collected</a:t>
                      </a:r>
                      <a:endParaRPr lang="en-US" sz="48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4800" dirty="0">
                        <a:latin typeface="Times New Roman"/>
                        <a:ea typeface="Times New Roman"/>
                        <a:cs typeface="Times New Roman"/>
                      </a:endParaRPr>
                    </a:p>
                    <a:p>
                      <a:pPr marL="0" marR="0">
                        <a:spcBef>
                          <a:spcPts val="0"/>
                        </a:spcBef>
                        <a:spcAft>
                          <a:spcPts val="0"/>
                        </a:spcAft>
                      </a:pPr>
                      <a:r>
                        <a:rPr lang="en-US" sz="4800" dirty="0" smtClean="0">
                          <a:latin typeface="Times New Roman"/>
                          <a:ea typeface="Times New Roman"/>
                          <a:cs typeface="Times New Roman"/>
                        </a:rPr>
                        <a:t>Comp. </a:t>
                      </a:r>
                      <a:r>
                        <a:rPr lang="en-US" sz="4800" dirty="0">
                          <a:latin typeface="Times New Roman"/>
                          <a:ea typeface="Times New Roman"/>
                          <a:cs typeface="Times New Roman"/>
                        </a:rPr>
                        <a:t>to baseline</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4800" dirty="0">
                        <a:latin typeface="Times New Roman"/>
                        <a:ea typeface="Times New Roman"/>
                        <a:cs typeface="Times New Roman"/>
                      </a:endParaRPr>
                    </a:p>
                    <a:p>
                      <a:pPr marL="0" marR="0">
                        <a:spcBef>
                          <a:spcPts val="0"/>
                        </a:spcBef>
                        <a:spcAft>
                          <a:spcPts val="0"/>
                        </a:spcAft>
                      </a:pPr>
                      <a:r>
                        <a:rPr lang="en-US" sz="4800" dirty="0" err="1" smtClean="0">
                          <a:latin typeface="Times New Roman"/>
                          <a:ea typeface="Times New Roman"/>
                          <a:cs typeface="Times New Roman"/>
                        </a:rPr>
                        <a:t>Comp.to</a:t>
                      </a:r>
                      <a:r>
                        <a:rPr lang="en-US" sz="4800" dirty="0" smtClean="0">
                          <a:latin typeface="Times New Roman"/>
                          <a:ea typeface="Times New Roman"/>
                          <a:cs typeface="Times New Roman"/>
                        </a:rPr>
                        <a:t> </a:t>
                      </a:r>
                      <a:r>
                        <a:rPr lang="en-US" sz="4800" dirty="0">
                          <a:latin typeface="Times New Roman"/>
                          <a:ea typeface="Times New Roman"/>
                          <a:cs typeface="Times New Roman"/>
                        </a:rPr>
                        <a:t>4-week</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4800" dirty="0">
                        <a:latin typeface="Times New Roman"/>
                        <a:ea typeface="Times New Roman"/>
                        <a:cs typeface="Times New Roman"/>
                      </a:endParaRPr>
                    </a:p>
                    <a:p>
                      <a:pPr marL="0" marR="0">
                        <a:spcBef>
                          <a:spcPts val="0"/>
                        </a:spcBef>
                        <a:spcAft>
                          <a:spcPts val="0"/>
                        </a:spcAft>
                      </a:pPr>
                      <a:r>
                        <a:rPr lang="en-US" sz="4800" dirty="0" smtClean="0">
                          <a:latin typeface="Times New Roman"/>
                          <a:ea typeface="Times New Roman"/>
                          <a:cs typeface="Times New Roman"/>
                        </a:rPr>
                        <a:t>Comp. </a:t>
                      </a:r>
                      <a:r>
                        <a:rPr lang="en-US" sz="4800" dirty="0">
                          <a:latin typeface="Times New Roman"/>
                          <a:ea typeface="Times New Roman"/>
                          <a:cs typeface="Times New Roman"/>
                        </a:rPr>
                        <a:t>to 8-week</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72814">
                <a:tc>
                  <a:txBody>
                    <a:bodyPr/>
                    <a:lstStyle/>
                    <a:p>
                      <a:pPr marL="0" marR="0">
                        <a:spcBef>
                          <a:spcPts val="0"/>
                        </a:spcBef>
                        <a:spcAft>
                          <a:spcPts val="0"/>
                        </a:spcAft>
                      </a:pPr>
                      <a:r>
                        <a:rPr lang="en-US" sz="4800" dirty="0">
                          <a:latin typeface="Times New Roman"/>
                          <a:ea typeface="Times New Roman"/>
                          <a:cs typeface="Times New Roman"/>
                        </a:rPr>
                        <a:t>4-week</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4800" dirty="0">
                          <a:latin typeface="Times New Roman"/>
                          <a:ea typeface="Times New Roman"/>
                          <a:cs typeface="Times New Roman"/>
                        </a:rPr>
                        <a:t>.183</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endParaRPr lang="en-US" sz="48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endParaRPr lang="en-US" sz="48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972814">
                <a:tc>
                  <a:txBody>
                    <a:bodyPr/>
                    <a:lstStyle/>
                    <a:p>
                      <a:pPr marL="0" marR="0">
                        <a:spcBef>
                          <a:spcPts val="0"/>
                        </a:spcBef>
                        <a:spcAft>
                          <a:spcPts val="0"/>
                        </a:spcAft>
                      </a:pPr>
                      <a:r>
                        <a:rPr lang="en-US" sz="4800" dirty="0">
                          <a:latin typeface="Times New Roman"/>
                          <a:ea typeface="Times New Roman"/>
                          <a:cs typeface="Times New Roman"/>
                        </a:rPr>
                        <a:t>8-week</a:t>
                      </a:r>
                    </a:p>
                  </a:txBody>
                  <a:tcPr marL="68580" marR="68580" marT="0" marB="0">
                    <a:lnL>
                      <a:noFill/>
                    </a:lnL>
                    <a:lnR>
                      <a:noFill/>
                    </a:lnR>
                    <a:lnT>
                      <a:noFill/>
                    </a:lnT>
                    <a:lnB>
                      <a:noFill/>
                    </a:lnB>
                  </a:tcPr>
                </a:tc>
                <a:tc>
                  <a:txBody>
                    <a:bodyPr/>
                    <a:lstStyle/>
                    <a:p>
                      <a:pPr marL="0" marR="0" algn="ctr">
                        <a:spcBef>
                          <a:spcPts val="0"/>
                        </a:spcBef>
                        <a:spcAft>
                          <a:spcPts val="0"/>
                        </a:spcAft>
                      </a:pPr>
                      <a:r>
                        <a:rPr lang="en-US" sz="4800" dirty="0">
                          <a:latin typeface="Times New Roman"/>
                          <a:ea typeface="Times New Roman"/>
                          <a:cs typeface="Times New Roman"/>
                        </a:rPr>
                        <a:t>.372</a:t>
                      </a:r>
                    </a:p>
                  </a:txBody>
                  <a:tcPr marL="68580" marR="68580" marT="0" marB="0">
                    <a:lnL>
                      <a:noFill/>
                    </a:lnL>
                    <a:lnR>
                      <a:noFill/>
                    </a:lnR>
                    <a:lnT>
                      <a:noFill/>
                    </a:lnT>
                    <a:lnB>
                      <a:noFill/>
                    </a:lnB>
                  </a:tcPr>
                </a:tc>
                <a:tc>
                  <a:txBody>
                    <a:bodyPr/>
                    <a:lstStyle/>
                    <a:p>
                      <a:pPr marL="0" marR="0" algn="ctr">
                        <a:spcBef>
                          <a:spcPts val="0"/>
                        </a:spcBef>
                        <a:spcAft>
                          <a:spcPts val="0"/>
                        </a:spcAft>
                      </a:pPr>
                      <a:r>
                        <a:rPr lang="en-US" sz="4800" dirty="0">
                          <a:latin typeface="Times New Roman"/>
                          <a:ea typeface="Times New Roman"/>
                          <a:cs typeface="Times New Roman"/>
                        </a:rPr>
                        <a:t>.319</a:t>
                      </a:r>
                    </a:p>
                  </a:txBody>
                  <a:tcPr marL="68580" marR="68580" marT="0" marB="0">
                    <a:lnL>
                      <a:noFill/>
                    </a:lnL>
                    <a:lnR>
                      <a:noFill/>
                    </a:lnR>
                    <a:lnT>
                      <a:noFill/>
                    </a:lnT>
                    <a:lnB>
                      <a:noFill/>
                    </a:lnB>
                  </a:tcPr>
                </a:tc>
                <a:tc>
                  <a:txBody>
                    <a:bodyPr/>
                    <a:lstStyle/>
                    <a:p>
                      <a:pPr marL="0" marR="0" algn="ctr">
                        <a:spcBef>
                          <a:spcPts val="0"/>
                        </a:spcBef>
                        <a:spcAft>
                          <a:spcPts val="0"/>
                        </a:spcAft>
                      </a:pPr>
                      <a:endParaRPr lang="en-US" sz="4800" dirty="0">
                        <a:latin typeface="Times New Roman"/>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1053116">
                <a:tc>
                  <a:txBody>
                    <a:bodyPr/>
                    <a:lstStyle/>
                    <a:p>
                      <a:pPr marL="0" marR="0">
                        <a:spcBef>
                          <a:spcPts val="0"/>
                        </a:spcBef>
                        <a:spcAft>
                          <a:spcPts val="0"/>
                        </a:spcAft>
                      </a:pPr>
                      <a:r>
                        <a:rPr lang="en-US" sz="4800" dirty="0">
                          <a:latin typeface="Times New Roman"/>
                          <a:ea typeface="Times New Roman"/>
                          <a:cs typeface="Times New Roman"/>
                        </a:rPr>
                        <a:t>12-week</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4800" dirty="0">
                          <a:latin typeface="Times New Roman"/>
                          <a:ea typeface="Times New Roman"/>
                          <a:cs typeface="Times New Roman"/>
                        </a:rPr>
                        <a:t>.315</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4800" dirty="0">
                          <a:latin typeface="Times New Roman"/>
                          <a:ea typeface="Times New Roman"/>
                          <a:cs typeface="Times New Roman"/>
                        </a:rPr>
                        <a:t>.290</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4800" dirty="0">
                          <a:latin typeface="Times New Roman"/>
                          <a:ea typeface="Times New Roman"/>
                          <a:cs typeface="Times New Roman"/>
                        </a:rPr>
                        <a:t>.382</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56" name="Table 55"/>
          <p:cNvGraphicFramePr>
            <a:graphicFrameLocks noGrp="1"/>
          </p:cNvGraphicFramePr>
          <p:nvPr/>
        </p:nvGraphicFramePr>
        <p:xfrm>
          <a:off x="22174200" y="16611600"/>
          <a:ext cx="10591799" cy="5334000"/>
        </p:xfrm>
        <a:graphic>
          <a:graphicData uri="http://schemas.openxmlformats.org/drawingml/2006/table">
            <a:tbl>
              <a:tblPr/>
              <a:tblGrid>
                <a:gridCol w="2888673">
                  <a:extLst>
                    <a:ext uri="{9D8B030D-6E8A-4147-A177-3AD203B41FA5}">
                      <a16:colId xmlns:a16="http://schemas.microsoft.com/office/drawing/2014/main" val="20000"/>
                    </a:ext>
                  </a:extLst>
                </a:gridCol>
                <a:gridCol w="2679349">
                  <a:extLst>
                    <a:ext uri="{9D8B030D-6E8A-4147-A177-3AD203B41FA5}">
                      <a16:colId xmlns:a16="http://schemas.microsoft.com/office/drawing/2014/main" val="20001"/>
                    </a:ext>
                  </a:extLst>
                </a:gridCol>
                <a:gridCol w="2456068">
                  <a:extLst>
                    <a:ext uri="{9D8B030D-6E8A-4147-A177-3AD203B41FA5}">
                      <a16:colId xmlns:a16="http://schemas.microsoft.com/office/drawing/2014/main" val="20002"/>
                    </a:ext>
                  </a:extLst>
                </a:gridCol>
                <a:gridCol w="2567709">
                  <a:extLst>
                    <a:ext uri="{9D8B030D-6E8A-4147-A177-3AD203B41FA5}">
                      <a16:colId xmlns:a16="http://schemas.microsoft.com/office/drawing/2014/main" val="20003"/>
                    </a:ext>
                  </a:extLst>
                </a:gridCol>
              </a:tblGrid>
              <a:tr h="2377810">
                <a:tc>
                  <a:txBody>
                    <a:bodyPr/>
                    <a:lstStyle/>
                    <a:p>
                      <a:pPr marL="0" marR="0">
                        <a:spcBef>
                          <a:spcPts val="0"/>
                        </a:spcBef>
                        <a:spcAft>
                          <a:spcPts val="0"/>
                        </a:spcAft>
                      </a:pPr>
                      <a:r>
                        <a:rPr lang="en-US" sz="4800" dirty="0" smtClean="0">
                          <a:latin typeface="Times New Roman"/>
                          <a:ea typeface="Times New Roman"/>
                          <a:cs typeface="Times New Roman"/>
                        </a:rPr>
                        <a:t>When Collected</a:t>
                      </a:r>
                      <a:endParaRPr lang="en-US" sz="48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4800" dirty="0">
                        <a:latin typeface="Times New Roman"/>
                        <a:ea typeface="Times New Roman"/>
                        <a:cs typeface="Times New Roman"/>
                      </a:endParaRPr>
                    </a:p>
                    <a:p>
                      <a:pPr marL="0" marR="0">
                        <a:spcBef>
                          <a:spcPts val="0"/>
                        </a:spcBef>
                        <a:spcAft>
                          <a:spcPts val="0"/>
                        </a:spcAft>
                      </a:pPr>
                      <a:r>
                        <a:rPr lang="en-US" sz="4800" dirty="0" smtClean="0">
                          <a:latin typeface="Times New Roman"/>
                          <a:ea typeface="Times New Roman"/>
                          <a:cs typeface="Times New Roman"/>
                        </a:rPr>
                        <a:t>Comp. </a:t>
                      </a:r>
                      <a:r>
                        <a:rPr lang="en-US" sz="4800" dirty="0">
                          <a:latin typeface="Times New Roman"/>
                          <a:ea typeface="Times New Roman"/>
                          <a:cs typeface="Times New Roman"/>
                        </a:rPr>
                        <a:t>to baseline</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4800" dirty="0">
                        <a:latin typeface="Times New Roman"/>
                        <a:ea typeface="Times New Roman"/>
                        <a:cs typeface="Times New Roman"/>
                      </a:endParaRPr>
                    </a:p>
                    <a:p>
                      <a:pPr marL="0" marR="0">
                        <a:spcBef>
                          <a:spcPts val="0"/>
                        </a:spcBef>
                        <a:spcAft>
                          <a:spcPts val="0"/>
                        </a:spcAft>
                      </a:pPr>
                      <a:r>
                        <a:rPr lang="en-US" sz="4800" dirty="0" smtClean="0">
                          <a:latin typeface="Times New Roman"/>
                          <a:ea typeface="Times New Roman"/>
                          <a:cs typeface="Times New Roman"/>
                        </a:rPr>
                        <a:t>Comp. </a:t>
                      </a:r>
                      <a:r>
                        <a:rPr lang="en-US" sz="4800" dirty="0">
                          <a:latin typeface="Times New Roman"/>
                          <a:ea typeface="Times New Roman"/>
                          <a:cs typeface="Times New Roman"/>
                        </a:rPr>
                        <a:t>to 4-week</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4800" dirty="0">
                        <a:latin typeface="Times New Roman"/>
                        <a:ea typeface="Times New Roman"/>
                        <a:cs typeface="Times New Roman"/>
                      </a:endParaRPr>
                    </a:p>
                    <a:p>
                      <a:pPr marL="0" marR="0">
                        <a:spcBef>
                          <a:spcPts val="0"/>
                        </a:spcBef>
                        <a:spcAft>
                          <a:spcPts val="0"/>
                        </a:spcAft>
                      </a:pPr>
                      <a:r>
                        <a:rPr lang="en-US" sz="4800" dirty="0" smtClean="0">
                          <a:latin typeface="Times New Roman"/>
                          <a:ea typeface="Times New Roman"/>
                          <a:cs typeface="Times New Roman"/>
                        </a:rPr>
                        <a:t>Comp. </a:t>
                      </a:r>
                      <a:r>
                        <a:rPr lang="en-US" sz="4800" dirty="0">
                          <a:latin typeface="Times New Roman"/>
                          <a:ea typeface="Times New Roman"/>
                          <a:cs typeface="Times New Roman"/>
                        </a:rPr>
                        <a:t>to 8-week</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19193">
                <a:tc>
                  <a:txBody>
                    <a:bodyPr/>
                    <a:lstStyle/>
                    <a:p>
                      <a:pPr marL="0" marR="0">
                        <a:spcBef>
                          <a:spcPts val="0"/>
                        </a:spcBef>
                        <a:spcAft>
                          <a:spcPts val="0"/>
                        </a:spcAft>
                      </a:pPr>
                      <a:r>
                        <a:rPr lang="en-US" sz="4800" dirty="0">
                          <a:latin typeface="Times New Roman"/>
                          <a:ea typeface="Times New Roman"/>
                          <a:cs typeface="Times New Roman"/>
                        </a:rPr>
                        <a:t>4-week</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4800" dirty="0" smtClean="0">
                          <a:latin typeface="Times New Roman"/>
                          <a:ea typeface="Times New Roman"/>
                          <a:cs typeface="Times New Roman"/>
                        </a:rPr>
                        <a:t>.116</a:t>
                      </a:r>
                      <a:endParaRPr lang="en-US" sz="48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endParaRPr lang="en-US" sz="48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endParaRPr lang="en-US" sz="4800" dirty="0">
                        <a:latin typeface="Times New Roman"/>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999837">
                <a:tc>
                  <a:txBody>
                    <a:bodyPr/>
                    <a:lstStyle/>
                    <a:p>
                      <a:pPr marL="0" marR="0">
                        <a:spcBef>
                          <a:spcPts val="0"/>
                        </a:spcBef>
                        <a:spcAft>
                          <a:spcPts val="0"/>
                        </a:spcAft>
                      </a:pPr>
                      <a:r>
                        <a:rPr lang="en-US" sz="4800" dirty="0" smtClean="0">
                          <a:latin typeface="Times New Roman"/>
                          <a:ea typeface="Times New Roman"/>
                          <a:cs typeface="Times New Roman"/>
                        </a:rPr>
                        <a:t>8-week</a:t>
                      </a:r>
                      <a:endParaRPr lang="en-US" sz="48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4800" dirty="0">
                          <a:latin typeface="Times New Roman"/>
                          <a:ea typeface="Times New Roman"/>
                          <a:cs typeface="Times New Roman"/>
                        </a:rPr>
                        <a:t>.001**</a:t>
                      </a:r>
                    </a:p>
                  </a:txBody>
                  <a:tcPr marL="68580" marR="68580" marT="0" marB="0">
                    <a:lnL>
                      <a:noFill/>
                    </a:lnL>
                    <a:lnR>
                      <a:noFill/>
                    </a:lnR>
                    <a:lnT>
                      <a:noFill/>
                    </a:lnT>
                    <a:lnB>
                      <a:noFill/>
                    </a:lnB>
                  </a:tcPr>
                </a:tc>
                <a:tc>
                  <a:txBody>
                    <a:bodyPr/>
                    <a:lstStyle/>
                    <a:p>
                      <a:pPr marL="0" marR="0" algn="ctr">
                        <a:spcBef>
                          <a:spcPts val="0"/>
                        </a:spcBef>
                        <a:spcAft>
                          <a:spcPts val="0"/>
                        </a:spcAft>
                      </a:pPr>
                      <a:r>
                        <a:rPr lang="en-US" sz="4800" dirty="0" smtClean="0">
                          <a:latin typeface="Times New Roman"/>
                          <a:ea typeface="Times New Roman"/>
                          <a:cs typeface="Times New Roman"/>
                        </a:rPr>
                        <a:t>.</a:t>
                      </a:r>
                      <a:r>
                        <a:rPr lang="en-US" sz="4800" dirty="0">
                          <a:latin typeface="Times New Roman"/>
                          <a:ea typeface="Times New Roman"/>
                          <a:cs typeface="Times New Roman"/>
                        </a:rPr>
                        <a:t>76</a:t>
                      </a:r>
                    </a:p>
                  </a:txBody>
                  <a:tcPr marL="68580" marR="68580" marT="0" marB="0">
                    <a:lnL>
                      <a:noFill/>
                    </a:lnL>
                    <a:lnR>
                      <a:noFill/>
                    </a:lnR>
                    <a:lnT>
                      <a:noFill/>
                    </a:lnT>
                    <a:lnB>
                      <a:noFill/>
                    </a:lnB>
                  </a:tcPr>
                </a:tc>
                <a:tc>
                  <a:txBody>
                    <a:bodyPr/>
                    <a:lstStyle/>
                    <a:p>
                      <a:pPr marL="0" marR="0" algn="ctr">
                        <a:spcBef>
                          <a:spcPts val="0"/>
                        </a:spcBef>
                        <a:spcAft>
                          <a:spcPts val="0"/>
                        </a:spcAft>
                      </a:pPr>
                      <a:endParaRPr lang="en-US" sz="4800" dirty="0">
                        <a:latin typeface="Times New Roman"/>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837160">
                <a:tc>
                  <a:txBody>
                    <a:bodyPr/>
                    <a:lstStyle/>
                    <a:p>
                      <a:pPr marL="0" marR="0">
                        <a:spcBef>
                          <a:spcPts val="0"/>
                        </a:spcBef>
                        <a:spcAft>
                          <a:spcPts val="0"/>
                        </a:spcAft>
                      </a:pPr>
                      <a:r>
                        <a:rPr lang="en-US" sz="4800" dirty="0">
                          <a:latin typeface="Times New Roman"/>
                          <a:ea typeface="Times New Roman"/>
                          <a:cs typeface="Times New Roman"/>
                        </a:rPr>
                        <a:t>12-week</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4800" dirty="0">
                          <a:latin typeface="Times New Roman"/>
                          <a:ea typeface="Times New Roman"/>
                          <a:cs typeface="Times New Roman"/>
                        </a:rPr>
                        <a:t>.001**</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4800" dirty="0">
                          <a:latin typeface="Times New Roman"/>
                          <a:ea typeface="Times New Roman"/>
                          <a:cs typeface="Times New Roman"/>
                        </a:rPr>
                        <a:t>.001**</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4800" dirty="0">
                          <a:latin typeface="Times New Roman"/>
                          <a:ea typeface="Times New Roman"/>
                          <a:cs typeface="Times New Roman"/>
                        </a:rPr>
                        <a:t>.023*</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9" name="TextBox 58"/>
          <p:cNvSpPr txBox="1"/>
          <p:nvPr/>
        </p:nvSpPr>
        <p:spPr>
          <a:xfrm>
            <a:off x="22860000" y="26974800"/>
            <a:ext cx="20497800" cy="5724644"/>
          </a:xfrm>
          <a:prstGeom prst="rect">
            <a:avLst/>
          </a:prstGeom>
          <a:solidFill>
            <a:schemeClr val="accent3">
              <a:lumMod val="85000"/>
            </a:schemeClr>
          </a:solidFill>
          <a:ln>
            <a:solidFill>
              <a:srgbClr val="00B0F0"/>
            </a:solidFill>
          </a:ln>
        </p:spPr>
        <p:txBody>
          <a:bodyPr wrap="square" rtlCol="0">
            <a:spAutoFit/>
          </a:bodyPr>
          <a:lstStyle/>
          <a:p>
            <a:r>
              <a:rPr lang="en-US" sz="3000" b="1" u="sng" dirty="0" smtClean="0"/>
              <a:t>References</a:t>
            </a:r>
          </a:p>
          <a:p>
            <a:pPr algn="l"/>
            <a:r>
              <a:rPr lang="en-US" dirty="0"/>
              <a:t>Aronow, W. S. (2001). Exercise therapy for older persons with cardiovascular disease. </a:t>
            </a:r>
            <a:r>
              <a:rPr lang="en-US" i="1" dirty="0"/>
              <a:t>The American Journal of Geriatric </a:t>
            </a:r>
            <a:r>
              <a:rPr lang="en-US" i="1" dirty="0" smtClean="0"/>
              <a:t>	Cardiology, 10</a:t>
            </a:r>
            <a:r>
              <a:rPr lang="en-US" dirty="0" smtClean="0"/>
              <a:t>(1).</a:t>
            </a:r>
          </a:p>
          <a:p>
            <a:pPr algn="l"/>
            <a:r>
              <a:rPr lang="en-US" dirty="0" smtClean="0"/>
              <a:t>Bandura</a:t>
            </a:r>
            <a:r>
              <a:rPr lang="en-US" dirty="0"/>
              <a:t>, A. (1997). </a:t>
            </a:r>
            <a:r>
              <a:rPr lang="en-US" i="1" dirty="0"/>
              <a:t>Self-efficacy: The exercise of control</a:t>
            </a:r>
            <a:r>
              <a:rPr lang="en-US" dirty="0"/>
              <a:t>. New York: Freeman</a:t>
            </a:r>
            <a:r>
              <a:rPr lang="en-US" dirty="0" smtClean="0"/>
              <a:t>.</a:t>
            </a:r>
          </a:p>
          <a:p>
            <a:pPr algn="l"/>
            <a:r>
              <a:rPr lang="en-US" dirty="0"/>
              <a:t>Berkow, R., Beers, M. H., Bogin, R. M., &amp; Fletcher, A. J. (2000). </a:t>
            </a:r>
            <a:r>
              <a:rPr lang="en-US" i="1" dirty="0"/>
              <a:t>Merck manual of medical information. </a:t>
            </a:r>
            <a:r>
              <a:rPr lang="en-US" dirty="0"/>
              <a:t>New York: </a:t>
            </a:r>
            <a:r>
              <a:rPr lang="en-US" dirty="0" smtClean="0"/>
              <a:t>Simon </a:t>
            </a:r>
            <a:r>
              <a:rPr lang="en-US" dirty="0"/>
              <a:t>&amp; </a:t>
            </a:r>
            <a:r>
              <a:rPr lang="en-US" dirty="0" smtClean="0"/>
              <a:t>	Schuster</a:t>
            </a:r>
            <a:r>
              <a:rPr lang="en-US" dirty="0"/>
              <a:t>. </a:t>
            </a:r>
            <a:endParaRPr lang="en-US" dirty="0" smtClean="0"/>
          </a:p>
          <a:p>
            <a:pPr algn="l"/>
            <a:r>
              <a:rPr lang="en-US" dirty="0"/>
              <a:t>Birren, J.E., &amp; Schaie, K.W. (2006). </a:t>
            </a:r>
            <a:r>
              <a:rPr lang="en-US" i="1" dirty="0"/>
              <a:t>Handbook of the psychology of aging. </a:t>
            </a:r>
            <a:r>
              <a:rPr lang="en-US" dirty="0"/>
              <a:t>San Francisco: Academic Press</a:t>
            </a:r>
            <a:r>
              <a:rPr lang="en-US" dirty="0" smtClean="0"/>
              <a:t>.</a:t>
            </a:r>
          </a:p>
          <a:p>
            <a:pPr algn="l"/>
            <a:r>
              <a:rPr lang="en-US" dirty="0"/>
              <a:t>Lawlor, D.A. (2001). The effectiveness of exercise as an intervention in the management of depression: Systematic review and </a:t>
            </a:r>
            <a:r>
              <a:rPr lang="en-US" dirty="0" smtClean="0"/>
              <a:t>	meta-regression </a:t>
            </a:r>
            <a:r>
              <a:rPr lang="en-US" dirty="0"/>
              <a:t>analysis of randomized controlled trials. </a:t>
            </a:r>
            <a:r>
              <a:rPr lang="en-US" i="1" dirty="0"/>
              <a:t>British Medical Journal</a:t>
            </a:r>
            <a:r>
              <a:rPr lang="en-US" dirty="0"/>
              <a:t>, </a:t>
            </a:r>
            <a:r>
              <a:rPr lang="en-US" i="1" dirty="0"/>
              <a:t>322</a:t>
            </a:r>
            <a:r>
              <a:rPr lang="en-US" dirty="0"/>
              <a:t>(7289), 763</a:t>
            </a:r>
            <a:r>
              <a:rPr lang="en-US" dirty="0" smtClean="0"/>
              <a:t>.</a:t>
            </a:r>
          </a:p>
          <a:p>
            <a:pPr algn="l"/>
            <a:r>
              <a:rPr lang="en-US" dirty="0"/>
              <a:t>National Institute on Aging. (2007). </a:t>
            </a:r>
            <a:r>
              <a:rPr lang="en-US" i="1" dirty="0"/>
              <a:t>Fitness over fifty: Strength, flexibility, vitality, balance. </a:t>
            </a:r>
            <a:r>
              <a:rPr lang="en-US" dirty="0"/>
              <a:t>Long Island City, NY: Hatherleigh </a:t>
            </a:r>
            <a:r>
              <a:rPr lang="en-US" dirty="0" smtClean="0"/>
              <a:t>	Press.</a:t>
            </a:r>
          </a:p>
          <a:p>
            <a:pPr algn="l"/>
            <a:r>
              <a:rPr lang="en-US" dirty="0"/>
              <a:t>Ott, A., Van Rossum, C. M., &amp; Van Harskamp, F. (1999). Education and the incidence of dementia in a large population-based </a:t>
            </a:r>
            <a:r>
              <a:rPr lang="en-US" dirty="0" smtClean="0"/>
              <a:t>	study</a:t>
            </a:r>
            <a:r>
              <a:rPr lang="en-US" dirty="0"/>
              <a:t>: The Rotterdam study. </a:t>
            </a:r>
            <a:r>
              <a:rPr lang="en-US" i="1" dirty="0"/>
              <a:t>Journal of Neurology</a:t>
            </a:r>
            <a:r>
              <a:rPr lang="en-US" dirty="0"/>
              <a:t>,</a:t>
            </a:r>
            <a:r>
              <a:rPr lang="en-US" i="1" dirty="0"/>
              <a:t> 52</a:t>
            </a:r>
            <a:r>
              <a:rPr lang="en-US" dirty="0"/>
              <a:t>(3), 663</a:t>
            </a:r>
            <a:r>
              <a:rPr lang="en-US"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1677</TotalTime>
  <Words>1404</Words>
  <Application>Microsoft Office PowerPoint</Application>
  <PresentationFormat>Custom</PresentationFormat>
  <Paragraphs>60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Wingdings</vt:lpstr>
      <vt:lpstr>Default Design</vt:lpstr>
      <vt:lpstr>  Physical Activity Among Older Adults in Long-term Care Facilities . </vt:lpstr>
    </vt:vector>
  </TitlesOfParts>
  <Company>COE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nicholc</dc:creator>
  <cp:lastModifiedBy>Kline,Travis A</cp:lastModifiedBy>
  <cp:revision>160</cp:revision>
  <dcterms:created xsi:type="dcterms:W3CDTF">2003-07-25T21:39:22Z</dcterms:created>
  <dcterms:modified xsi:type="dcterms:W3CDTF">2019-09-03T18:52:20Z</dcterms:modified>
</cp:coreProperties>
</file>