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tags/tag6.xml" ContentType="application/vnd.openxmlformats-officedocument.presentationml.tags+xml"/>
  <Override PartName="/ppt/tags/tag8.xml" ContentType="application/vnd.openxmlformats-officedocument.presentationml.tags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tags/tag4.xml" ContentType="application/vnd.openxmlformats-officedocument.presentationml.tags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tags/tag2.xml" ContentType="application/vnd.openxmlformats-officedocument.presentationml.tags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tags/tag16.xml" ContentType="application/vnd.openxmlformats-officedocument.presentationml.tags+xml"/>
  <Override PartName="/ppt/tags/tag18.xml" ContentType="application/vnd.openxmlformats-officedocument.presentationml.tags+xml"/>
  <Override PartName="/ppt/tags/tag14.xml" ContentType="application/vnd.openxmlformats-officedocument.presentationml.tags+xml"/>
  <Override PartName="/ppt/tags/tag12.xml" ContentType="application/vnd.openxmlformats-officedocument.presentationml.tags+xml"/>
  <Override PartName="/ppt/tags/tag23.xml" ContentType="application/vnd.openxmlformats-officedocument.presentationml.tags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21.xml" ContentType="application/vnd.openxmlformats-officedocument.presentationml.tag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tags/tag7.xml" ContentType="application/vnd.openxmlformats-officedocument.presentationml.tags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ags/tag5.xml" ContentType="application/vnd.openxmlformats-officedocument.presentationml.tags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tags/tag3.xml" ContentType="application/vnd.openxmlformats-officedocument.presentationml.tags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tags/tag1.xml" ContentType="application/vnd.openxmlformats-officedocument.presentationml.tags+xml"/>
  <Override PartName="/ppt/tags/tag19.xml" ContentType="application/vnd.openxmlformats-officedocument.presentationml.tags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tags/tag17.xml" ContentType="application/vnd.openxmlformats-officedocument.presentationml.tags+xml"/>
  <Override PartName="/ppt/slideLayouts/slideLayout10.xml" ContentType="application/vnd.openxmlformats-officedocument.presentationml.slideLayout+xml"/>
  <Default Extension="gif" ContentType="image/gif"/>
  <Override PartName="/ppt/tags/tag15.xml" ContentType="application/vnd.openxmlformats-officedocument.presentationml.tags+xml"/>
  <Override PartName="/ppt/tags/tag13.xml" ContentType="application/vnd.openxmlformats-officedocument.presentationml.tags+xml"/>
  <Override PartName="/ppt/tags/tag22.xml" ContentType="application/vnd.openxmlformats-officedocument.presentationml.tags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tags/tag11.xml" ContentType="application/vnd.openxmlformats-officedocument.presentationml.tags+xml"/>
  <Override PartName="/ppt/tags/tag20.xml" ContentType="application/vnd.openxmlformats-officedocument.presentationml.tag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2" r:id="rId1"/>
  </p:sldMasterIdLst>
  <p:notesMasterIdLst>
    <p:notesMasterId r:id="rId37"/>
  </p:notesMasterIdLst>
  <p:handoutMasterIdLst>
    <p:handoutMasterId r:id="rId38"/>
  </p:handoutMasterIdLst>
  <p:sldIdLst>
    <p:sldId id="272" r:id="rId2"/>
    <p:sldId id="293" r:id="rId3"/>
    <p:sldId id="285" r:id="rId4"/>
    <p:sldId id="286" r:id="rId5"/>
    <p:sldId id="287" r:id="rId6"/>
    <p:sldId id="273" r:id="rId7"/>
    <p:sldId id="292" r:id="rId8"/>
    <p:sldId id="262" r:id="rId9"/>
    <p:sldId id="290" r:id="rId10"/>
    <p:sldId id="274" r:id="rId11"/>
    <p:sldId id="291" r:id="rId12"/>
    <p:sldId id="259" r:id="rId13"/>
    <p:sldId id="279" r:id="rId14"/>
    <p:sldId id="278" r:id="rId15"/>
    <p:sldId id="257" r:id="rId16"/>
    <p:sldId id="271" r:id="rId17"/>
    <p:sldId id="258" r:id="rId18"/>
    <p:sldId id="288" r:id="rId19"/>
    <p:sldId id="264" r:id="rId20"/>
    <p:sldId id="282" r:id="rId21"/>
    <p:sldId id="276" r:id="rId22"/>
    <p:sldId id="280" r:id="rId23"/>
    <p:sldId id="289" r:id="rId24"/>
    <p:sldId id="263" r:id="rId25"/>
    <p:sldId id="269" r:id="rId26"/>
    <p:sldId id="266" r:id="rId27"/>
    <p:sldId id="267" r:id="rId28"/>
    <p:sldId id="275" r:id="rId29"/>
    <p:sldId id="277" r:id="rId30"/>
    <p:sldId id="265" r:id="rId31"/>
    <p:sldId id="261" r:id="rId32"/>
    <p:sldId id="268" r:id="rId33"/>
    <p:sldId id="270" r:id="rId34"/>
    <p:sldId id="283" r:id="rId35"/>
    <p:sldId id="284" r:id="rId36"/>
  </p:sldIdLst>
  <p:sldSz cx="9144000" cy="6858000" type="screen4x3"/>
  <p:notesSz cx="6985000" cy="9271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99"/>
    <a:srgbClr val="004731"/>
    <a:srgbClr val="336600"/>
    <a:srgbClr val="008200"/>
    <a:srgbClr val="00990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7485" autoAdjust="0"/>
    <p:restoredTop sz="94664" autoAdjust="0"/>
  </p:normalViewPr>
  <p:slideViewPr>
    <p:cSldViewPr>
      <p:cViewPr varScale="1">
        <p:scale>
          <a:sx n="100" d="100"/>
          <a:sy n="100" d="100"/>
        </p:scale>
        <p:origin x="-138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26833" cy="463550"/>
          </a:xfrm>
          <a:prstGeom prst="rect">
            <a:avLst/>
          </a:prstGeom>
        </p:spPr>
        <p:txBody>
          <a:bodyPr vert="horz" lIns="92885" tIns="46442" rIns="92885" bIns="46442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56550" y="0"/>
            <a:ext cx="3026833" cy="463550"/>
          </a:xfrm>
          <a:prstGeom prst="rect">
            <a:avLst/>
          </a:prstGeom>
        </p:spPr>
        <p:txBody>
          <a:bodyPr vert="horz" lIns="92885" tIns="46442" rIns="92885" bIns="46442" rtlCol="0"/>
          <a:lstStyle>
            <a:lvl1pPr algn="r">
              <a:defRPr sz="1200"/>
            </a:lvl1pPr>
          </a:lstStyle>
          <a:p>
            <a:fld id="{0B638704-B042-409E-892E-9C66EBC14DED}" type="datetimeFigureOut">
              <a:rPr lang="en-US" smtClean="0"/>
              <a:pPr/>
              <a:t>3/27/2009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05841"/>
            <a:ext cx="3026833" cy="463550"/>
          </a:xfrm>
          <a:prstGeom prst="rect">
            <a:avLst/>
          </a:prstGeom>
        </p:spPr>
        <p:txBody>
          <a:bodyPr vert="horz" lIns="92885" tIns="46442" rIns="92885" bIns="46442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56550" y="8805841"/>
            <a:ext cx="3026833" cy="463550"/>
          </a:xfrm>
          <a:prstGeom prst="rect">
            <a:avLst/>
          </a:prstGeom>
        </p:spPr>
        <p:txBody>
          <a:bodyPr vert="horz" lIns="92885" tIns="46442" rIns="92885" bIns="46442" rtlCol="0" anchor="b"/>
          <a:lstStyle>
            <a:lvl1pPr algn="r">
              <a:defRPr sz="1200"/>
            </a:lvl1pPr>
          </a:lstStyle>
          <a:p>
            <a:fld id="{1286FCB8-3F86-4126-94C1-5897CA096AA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27363" cy="4635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56050" y="0"/>
            <a:ext cx="3027363" cy="4635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82440F4-6A9C-438F-AFED-2D7384A40CF4}" type="datetimeFigureOut">
              <a:rPr lang="en-US" smtClean="0"/>
              <a:pPr/>
              <a:t>3/27/2009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74750" y="695325"/>
            <a:ext cx="4635500" cy="3476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8500" y="4403725"/>
            <a:ext cx="5588000" cy="41719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05863"/>
            <a:ext cx="3027363" cy="4635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56050" y="8805863"/>
            <a:ext cx="3027363" cy="4635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B6A4A79-15D2-4E9E-9017-BB00C9F0630C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6A4A79-15D2-4E9E-9017-BB00C9F0630C}" type="slidenum">
              <a:rPr lang="en-US" smtClean="0"/>
              <a:pPr/>
              <a:t>21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6A4A79-15D2-4E9E-9017-BB00C9F0630C}" type="slidenum">
              <a:rPr lang="en-US" smtClean="0"/>
              <a:pPr/>
              <a:t>22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10400" y="638175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C3492165-89F2-4FD1-A78C-50E84AEB98B2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3AF4500-C492-4F90-8200-604084734548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283AB3B-5B55-4849-B571-269178B4ED3C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6E9B196F-1DA7-441E-A8DA-59714D367EB8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38FE1346-226C-4B9C-9383-4C3167510198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B1C3020E-0045-4860-A09C-2635D8338531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10400" y="638175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BB259B7D-FED2-4EC4-9051-E0E9BF49674B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0FA508F-4159-4F00-BD55-95F1394300CC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A749603-C691-47EE-AA51-C854DDE90A3F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A4ABEA4-B9C7-4846-B200-BBF0EC86AA8F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01B8A9C-CCB7-4146-94EF-FC9FE3983790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D025046-47EA-4D87-8A30-EBCA9D69B2EA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44BE857-273B-47B2-A09A-D6C5029BFBF9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6BA97E0-1AF9-40B9-826B-80BC3FF35C1A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473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5734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 dirty="0"/>
          </a:p>
        </p:txBody>
      </p:sp>
      <p:sp>
        <p:nvSpPr>
          <p:cNvPr id="5734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 dirty="0"/>
          </a:p>
        </p:txBody>
      </p:sp>
      <p:sp>
        <p:nvSpPr>
          <p:cNvPr id="5735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10400" y="638175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8D688777-A863-4F3C-AB7A-1F41004AC7C5}" type="slidenum">
              <a:rPr lang="en-US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  <p:sldLayoutId id="2147483674" r:id="rId12"/>
    <p:sldLayoutId id="2147483675" r:id="rId13"/>
    <p:sldLayoutId id="2147483676" r:id="rId14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cite.nwmissouri.edu/presentations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35.xml"/><Relationship Id="rId2" Type="http://schemas.openxmlformats.org/officeDocument/2006/relationships/slide" Target="slide34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hyperlink" Target="http://www.nwmissouri.edu/services/eTextbooks" TargetMode="Externa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tags" Target="../tags/tag8.xml"/><Relationship Id="rId13" Type="http://schemas.openxmlformats.org/officeDocument/2006/relationships/tags" Target="../tags/tag13.xml"/><Relationship Id="rId18" Type="http://schemas.openxmlformats.org/officeDocument/2006/relationships/tags" Target="../tags/tag18.xml"/><Relationship Id="rId26" Type="http://schemas.openxmlformats.org/officeDocument/2006/relationships/image" Target="../media/image17.wmf"/><Relationship Id="rId3" Type="http://schemas.openxmlformats.org/officeDocument/2006/relationships/tags" Target="../tags/tag3.xml"/><Relationship Id="rId21" Type="http://schemas.openxmlformats.org/officeDocument/2006/relationships/tags" Target="../tags/tag21.xml"/><Relationship Id="rId7" Type="http://schemas.openxmlformats.org/officeDocument/2006/relationships/tags" Target="../tags/tag7.xml"/><Relationship Id="rId12" Type="http://schemas.openxmlformats.org/officeDocument/2006/relationships/tags" Target="../tags/tag12.xml"/><Relationship Id="rId17" Type="http://schemas.openxmlformats.org/officeDocument/2006/relationships/tags" Target="../tags/tag17.xml"/><Relationship Id="rId25" Type="http://schemas.openxmlformats.org/officeDocument/2006/relationships/image" Target="../media/image16.wmf"/><Relationship Id="rId2" Type="http://schemas.openxmlformats.org/officeDocument/2006/relationships/tags" Target="../tags/tag2.xml"/><Relationship Id="rId16" Type="http://schemas.openxmlformats.org/officeDocument/2006/relationships/tags" Target="../tags/tag16.xml"/><Relationship Id="rId20" Type="http://schemas.openxmlformats.org/officeDocument/2006/relationships/tags" Target="../tags/tag20.xml"/><Relationship Id="rId1" Type="http://schemas.openxmlformats.org/officeDocument/2006/relationships/tags" Target="../tags/tag1.xml"/><Relationship Id="rId6" Type="http://schemas.openxmlformats.org/officeDocument/2006/relationships/tags" Target="../tags/tag6.xml"/><Relationship Id="rId11" Type="http://schemas.openxmlformats.org/officeDocument/2006/relationships/tags" Target="../tags/tag11.xml"/><Relationship Id="rId24" Type="http://schemas.openxmlformats.org/officeDocument/2006/relationships/slideLayout" Target="../slideLayouts/slideLayout6.xml"/><Relationship Id="rId5" Type="http://schemas.openxmlformats.org/officeDocument/2006/relationships/tags" Target="../tags/tag5.xml"/><Relationship Id="rId15" Type="http://schemas.openxmlformats.org/officeDocument/2006/relationships/tags" Target="../tags/tag15.xml"/><Relationship Id="rId23" Type="http://schemas.openxmlformats.org/officeDocument/2006/relationships/tags" Target="../tags/tag23.xml"/><Relationship Id="rId10" Type="http://schemas.openxmlformats.org/officeDocument/2006/relationships/tags" Target="../tags/tag10.xml"/><Relationship Id="rId19" Type="http://schemas.openxmlformats.org/officeDocument/2006/relationships/tags" Target="../tags/tag19.xml"/><Relationship Id="rId4" Type="http://schemas.openxmlformats.org/officeDocument/2006/relationships/tags" Target="../tags/tag4.xml"/><Relationship Id="rId9" Type="http://schemas.openxmlformats.org/officeDocument/2006/relationships/tags" Target="../tags/tag9.xml"/><Relationship Id="rId14" Type="http://schemas.openxmlformats.org/officeDocument/2006/relationships/tags" Target="../tags/tag14.xml"/><Relationship Id="rId22" Type="http://schemas.openxmlformats.org/officeDocument/2006/relationships/tags" Target="../tags/tag2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0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vitalSourceRoger.avi" TargetMode="External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Documents%20and%20Settings\rvh\Desktop\Working\Presentations\eTextbooks\eTextbooks_WMV%20V9.wmv" TargetMode="Externa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hyperlink" Target="mailto:rvh@nwmissouri.edu" TargetMode="External"/><Relationship Id="rId2" Type="http://schemas.openxmlformats.org/officeDocument/2006/relationships/hyperlink" Target="mailto:rickman@nwmissouri.edu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jpeg"/><Relationship Id="rId4" Type="http://schemas.openxmlformats.org/officeDocument/2006/relationships/hyperlink" Target="http://cite.nwmissouri.edu/presentations" TargetMode="Externa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slideLayout" Target="../slideLayouts/slideLayout7.xml"/><Relationship Id="rId1" Type="http://schemas.openxmlformats.org/officeDocument/2006/relationships/video" Target="file:///C:\Working\Papers%20and%20Presentations\eTextbooks\DigiPaper-1.wmv" TargetMode="External"/><Relationship Id="rId4" Type="http://schemas.openxmlformats.org/officeDocument/2006/relationships/slide" Target="slide8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Working\Papers%20and%20Presentations\eTextbooks\plasticlogic.wmv" TargetMode="External"/><Relationship Id="rId4" Type="http://schemas.openxmlformats.org/officeDocument/2006/relationships/slide" Target="slide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gif"/><Relationship Id="rId4" Type="http://schemas.openxmlformats.org/officeDocument/2006/relationships/image" Target="../media/image4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ctrTitle"/>
          </p:nvPr>
        </p:nvSpPr>
        <p:spPr>
          <a:xfrm>
            <a:off x="685800" y="838200"/>
            <a:ext cx="7772400" cy="1470025"/>
          </a:xfrm>
        </p:spPr>
        <p:txBody>
          <a:bodyPr/>
          <a:lstStyle/>
          <a:p>
            <a:r>
              <a:rPr lang="en-US" b="1" dirty="0" smtClean="0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eBooks, eTextbooks and eReaders</a:t>
            </a:r>
            <a:endParaRPr lang="en-US" b="1" dirty="0">
              <a:solidFill>
                <a:srgbClr val="FFFF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Subtitle 13"/>
          <p:cNvSpPr>
            <a:spLocks noGrp="1"/>
          </p:cNvSpPr>
          <p:nvPr>
            <p:ph type="subTitle" idx="1"/>
          </p:nvPr>
        </p:nvSpPr>
        <p:spPr>
          <a:xfrm>
            <a:off x="1371600" y="3048000"/>
            <a:ext cx="6400800" cy="1752600"/>
          </a:xfrm>
        </p:spPr>
        <p:txBody>
          <a:bodyPr/>
          <a:lstStyle/>
          <a:p>
            <a:r>
              <a:rPr lang="en-US" dirty="0" smtClean="0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Dr. Jon Rickman</a:t>
            </a:r>
          </a:p>
          <a:p>
            <a:r>
              <a:rPr lang="en-US" dirty="0" smtClean="0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Dr. Roger Von Holzen</a:t>
            </a:r>
          </a:p>
          <a:p>
            <a:r>
              <a:rPr lang="en-US" dirty="0" smtClean="0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Paul Klute</a:t>
            </a:r>
          </a:p>
        </p:txBody>
      </p:sp>
      <p:pic>
        <p:nvPicPr>
          <p:cNvPr id="59400" name="Picture 8" descr="statue 2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6781800" y="3810000"/>
            <a:ext cx="2171862" cy="2897187"/>
          </a:xfrm>
        </p:spPr>
      </p:pic>
      <p:sp>
        <p:nvSpPr>
          <p:cNvPr id="59405" name="WordArt 13"/>
          <p:cNvSpPr>
            <a:spLocks noChangeArrowheads="1" noChangeShapeType="1" noTextEdit="1"/>
          </p:cNvSpPr>
          <p:nvPr/>
        </p:nvSpPr>
        <p:spPr bwMode="auto">
          <a:xfrm>
            <a:off x="1676400" y="1371600"/>
            <a:ext cx="3657600" cy="457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en-US" sz="3600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FF99"/>
              </a:solidFill>
              <a:latin typeface="Arial"/>
              <a:cs typeface="Arial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392343" y="6248400"/>
            <a:ext cx="42370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FF00"/>
                </a:solidFill>
                <a:hlinkClick r:id="rId3"/>
              </a:rPr>
              <a:t>http://cite.nwmissouri.edu/presentations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92165-89F2-4FD1-A78C-50E84AEB98B2}" type="slidenum">
              <a:rPr lang="en-US" smtClean="0"/>
              <a:pPr/>
              <a:t>1</a:t>
            </a:fld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Plastic Logic Reader</a:t>
            </a:r>
            <a:endParaRPr lang="en-US" dirty="0">
              <a:solidFill>
                <a:srgbClr val="FFFF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Features an 8.5 x 11-inch area of display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Thinner than a pad of paper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Lighter than many business periodicals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Supports a full range of business document formats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Microsoft Word, Excel and PowerPoint, and Adobe </a:t>
            </a:r>
            <a:r>
              <a:rPr lang="en-US" dirty="0" err="1" smtClean="0">
                <a:solidFill>
                  <a:schemeClr val="bg1"/>
                </a:solidFill>
              </a:rPr>
              <a:t>PDFs</a:t>
            </a:r>
            <a:endParaRPr lang="en-US" dirty="0" smtClean="0">
              <a:solidFill>
                <a:schemeClr val="bg1"/>
              </a:solidFill>
            </a:endParaRP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Newspapers, periodicals and books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Uses a gesture-based user interface 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Can connect to information either wired or wirelessly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Stores thousands of documents on the device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Incorporates E Ink technology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Features low power consumption and long battery life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Black/white only and no animation/video</a:t>
            </a:r>
          </a:p>
          <a:p>
            <a:endParaRPr lang="en-US" dirty="0" smtClean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38200" y="6107668"/>
            <a:ext cx="13346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hlinkClick r:id="rId2" action="ppaction://hlinksldjump"/>
              </a:rPr>
              <a:t>CNN Video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895600" y="6106559"/>
            <a:ext cx="21297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hlinkClick r:id="rId3" action="ppaction://hlinksldjump"/>
              </a:rPr>
              <a:t>Plastic Logic Video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259B7D-FED2-4EC4-9051-E0E9BF49674B}" type="slidenum">
              <a:rPr lang="en-US" smtClean="0"/>
              <a:pPr/>
              <a:t>10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eBooks vs. eTextbooks</a:t>
            </a:r>
            <a:endParaRPr lang="en-US" dirty="0">
              <a:solidFill>
                <a:srgbClr val="FFFF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53000"/>
          </a:xfrm>
        </p:spPr>
        <p:txBody>
          <a:bodyPr>
            <a:normAutofit lnSpcReduction="10000"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eBooks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Functional without color for most content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No need for animation or video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No need for Internet access for hyperlinks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Primarily associated with pleasure reading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eTextbooks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Color required for many subject areas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Pedagogical enhancements critical</a:t>
            </a:r>
          </a:p>
          <a:p>
            <a:pPr lvl="2"/>
            <a:r>
              <a:rPr lang="en-US" dirty="0" smtClean="0">
                <a:solidFill>
                  <a:schemeClr val="bg1"/>
                </a:solidFill>
              </a:rPr>
              <a:t>Need for animation and video</a:t>
            </a:r>
          </a:p>
          <a:p>
            <a:pPr lvl="2"/>
            <a:r>
              <a:rPr lang="en-US" dirty="0" smtClean="0">
                <a:solidFill>
                  <a:schemeClr val="bg1"/>
                </a:solidFill>
              </a:rPr>
              <a:t>Need for inclusion of hyperlinks*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259B7D-FED2-4EC4-9051-E0E9BF49674B}" type="slidenum">
              <a:rPr lang="en-US" smtClean="0"/>
              <a:pPr/>
              <a:t>11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Notebooks as eTextbook Readers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4724400" y="1752600"/>
            <a:ext cx="4114800" cy="4495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800" dirty="0" smtClean="0">
                <a:solidFill>
                  <a:schemeClr val="bg1"/>
                </a:solidFill>
              </a:rPr>
              <a:t>Integrates textbooks with other </a:t>
            </a:r>
            <a:r>
              <a:rPr lang="en-US" sz="2800" dirty="0">
                <a:solidFill>
                  <a:schemeClr val="bg1"/>
                </a:solidFill>
              </a:rPr>
              <a:t>software  </a:t>
            </a:r>
            <a:r>
              <a:rPr lang="en-US" sz="2800" dirty="0" smtClean="0">
                <a:solidFill>
                  <a:schemeClr val="bg1"/>
                </a:solidFill>
              </a:rPr>
              <a:t>and services including email </a:t>
            </a:r>
            <a:r>
              <a:rPr lang="en-US" sz="2800" dirty="0">
                <a:solidFill>
                  <a:schemeClr val="bg1"/>
                </a:solidFill>
              </a:rPr>
              <a:t>and web </a:t>
            </a:r>
            <a:r>
              <a:rPr lang="en-US" sz="2800" dirty="0" smtClean="0">
                <a:solidFill>
                  <a:schemeClr val="bg1"/>
                </a:solidFill>
              </a:rPr>
              <a:t>access</a:t>
            </a:r>
            <a:endParaRPr lang="en-US" sz="2800" dirty="0">
              <a:solidFill>
                <a:schemeClr val="bg1"/>
              </a:solidFill>
            </a:endParaRPr>
          </a:p>
          <a:p>
            <a:pPr>
              <a:lnSpc>
                <a:spcPct val="90000"/>
              </a:lnSpc>
            </a:pPr>
            <a:r>
              <a:rPr lang="en-US" sz="2800" dirty="0">
                <a:solidFill>
                  <a:schemeClr val="bg1"/>
                </a:solidFill>
              </a:rPr>
              <a:t>Most schools </a:t>
            </a:r>
            <a:r>
              <a:rPr lang="en-US" sz="2800" dirty="0" smtClean="0">
                <a:solidFill>
                  <a:schemeClr val="bg1"/>
                </a:solidFill>
              </a:rPr>
              <a:t>already employ </a:t>
            </a:r>
            <a:r>
              <a:rPr lang="en-US" sz="2800" dirty="0">
                <a:solidFill>
                  <a:schemeClr val="bg1"/>
                </a:solidFill>
              </a:rPr>
              <a:t>staff and/or </a:t>
            </a:r>
            <a:r>
              <a:rPr lang="en-US" sz="2800" dirty="0" smtClean="0">
                <a:solidFill>
                  <a:schemeClr val="bg1"/>
                </a:solidFill>
              </a:rPr>
              <a:t>students to assist users </a:t>
            </a:r>
            <a:endParaRPr lang="en-US" sz="2800" dirty="0">
              <a:solidFill>
                <a:schemeClr val="bg1"/>
              </a:solidFill>
            </a:endParaRPr>
          </a:p>
          <a:p>
            <a:pPr>
              <a:lnSpc>
                <a:spcPct val="90000"/>
              </a:lnSpc>
            </a:pPr>
            <a:r>
              <a:rPr lang="en-US" sz="2800" dirty="0" smtClean="0">
                <a:solidFill>
                  <a:schemeClr val="bg1"/>
                </a:solidFill>
              </a:rPr>
              <a:t>Delivery of eTextbooks to the students is extremely efficient*</a:t>
            </a:r>
            <a:endParaRPr lang="en-US" sz="2800" dirty="0">
              <a:solidFill>
                <a:schemeClr val="bg1"/>
              </a:solidFill>
            </a:endParaRPr>
          </a:p>
        </p:txBody>
      </p:sp>
      <p:pic>
        <p:nvPicPr>
          <p:cNvPr id="9224" name="Picture 8" descr="deiterich hall02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536463">
            <a:off x="198627" y="2377329"/>
            <a:ext cx="4343400" cy="2895600"/>
          </a:xfrm>
          <a:prstGeom prst="rect">
            <a:avLst/>
          </a:prstGeom>
          <a:noFill/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010400" y="6381750"/>
            <a:ext cx="2133600" cy="476250"/>
          </a:xfrm>
        </p:spPr>
        <p:txBody>
          <a:bodyPr/>
          <a:lstStyle/>
          <a:p>
            <a:fld id="{6E9B196F-1DA7-441E-A8DA-59714D367EB8}" type="slidenum">
              <a:rPr lang="en-US" smtClean="0"/>
              <a:pPr/>
              <a:t>12</a:t>
            </a:fld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Wholesale eTextbook Sales</a:t>
            </a:r>
            <a:endParaRPr lang="en-US" dirty="0">
              <a:solidFill>
                <a:srgbClr val="FFFF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Content Placeholder 3" descr="Wholesale-eBooks-sales-Q32008.jpg"/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200" y="1739992"/>
            <a:ext cx="8229600" cy="424637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81000" y="6096000"/>
            <a:ext cx="31086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Source: www.openbook.com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259B7D-FED2-4EC4-9051-E0E9BF49674B}" type="slidenum">
              <a:rPr lang="en-US" smtClean="0"/>
              <a:pPr/>
              <a:t>13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Sample Cost Comparisons</a:t>
            </a:r>
            <a:endParaRPr lang="en-US" dirty="0">
              <a:solidFill>
                <a:srgbClr val="FFFF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2225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43200"/>
                <a:gridCol w="2743200"/>
                <a:gridCol w="2743200"/>
              </a:tblGrid>
              <a:tr h="37084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Cambria"/>
                          <a:ea typeface="Times New Roman"/>
                          <a:cs typeface="Times New Roman"/>
                        </a:rPr>
                        <a:t>Pilot Course Title</a:t>
                      </a:r>
                      <a:endParaRPr lang="en-US" sz="1400" b="1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Cambria"/>
                          <a:ea typeface="Times New Roman"/>
                          <a:cs typeface="Times New Roman"/>
                        </a:rPr>
                        <a:t>Cost of Traditional Textbook</a:t>
                      </a:r>
                      <a:endParaRPr lang="en-US" sz="1400" b="1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Cambria"/>
                          <a:ea typeface="Times New Roman"/>
                          <a:cs typeface="Times New Roman"/>
                        </a:rPr>
                        <a:t>Approx. Cost of eTextbook</a:t>
                      </a:r>
                      <a:endParaRPr lang="en-US" sz="1400" b="1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latin typeface="Cambria"/>
                          <a:ea typeface="Times New Roman"/>
                          <a:cs typeface="Times New Roman"/>
                        </a:rPr>
                        <a:t>Fundamentals of Business Finance*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latin typeface="Calibri"/>
                          <a:ea typeface="Calibri"/>
                          <a:cs typeface="Times New Roman"/>
                        </a:rPr>
                        <a:t>$168.00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latin typeface="Calibri"/>
                          <a:ea typeface="Calibri"/>
                          <a:cs typeface="Times New Roman"/>
                        </a:rPr>
                        <a:t>$72.25 (VitalSource)</a:t>
                      </a: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latin typeface="Cambria"/>
                          <a:ea typeface="Times New Roman"/>
                          <a:cs typeface="Times New Roman"/>
                        </a:rPr>
                        <a:t>Human Resources Management*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latin typeface="Calibri"/>
                          <a:ea typeface="Calibri"/>
                          <a:cs typeface="Times New Roman"/>
                        </a:rPr>
                        <a:t>$130.00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latin typeface="Calibri"/>
                          <a:ea typeface="Calibri"/>
                          <a:cs typeface="Times New Roman"/>
                        </a:rPr>
                        <a:t>$68.75 (VitalSource)</a:t>
                      </a: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latin typeface="Cambria"/>
                          <a:ea typeface="Times New Roman"/>
                          <a:cs typeface="Times New Roman"/>
                        </a:rPr>
                        <a:t>Intercultural Communication*</a:t>
                      </a:r>
                      <a:endParaRPr lang="en-U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latin typeface="Calibri"/>
                          <a:ea typeface="Calibri"/>
                          <a:cs typeface="Times New Roman"/>
                        </a:rPr>
                        <a:t>$95.00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latin typeface="Calibri"/>
                          <a:ea typeface="Calibri"/>
                          <a:cs typeface="Times New Roman"/>
                        </a:rPr>
                        <a:t>$51.48 (Coursemart – 180 day subscription)</a:t>
                      </a: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latin typeface="Cambria"/>
                          <a:ea typeface="Times New Roman"/>
                          <a:cs typeface="Times New Roman"/>
                        </a:rPr>
                        <a:t>Management Information Systems*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latin typeface="Calibri"/>
                          <a:ea typeface="Calibri"/>
                          <a:cs typeface="Times New Roman"/>
                        </a:rPr>
                        <a:t>$140.00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latin typeface="Calibri"/>
                          <a:ea typeface="Calibri"/>
                          <a:cs typeface="Times New Roman"/>
                        </a:rPr>
                        <a:t>$71.49 (Coursemart – 180 day subscription)</a:t>
                      </a: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latin typeface="Cambria"/>
                          <a:ea typeface="Times New Roman"/>
                          <a:cs typeface="Times New Roman"/>
                        </a:rPr>
                        <a:t>Introduction to Psychology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latin typeface="Calibri"/>
                          <a:ea typeface="Calibri"/>
                          <a:cs typeface="Times New Roman"/>
                        </a:rPr>
                        <a:t>$121.00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latin typeface="Calibri"/>
                          <a:ea typeface="Calibri"/>
                          <a:cs typeface="Times New Roman"/>
                        </a:rPr>
                        <a:t>$62.95 (</a:t>
                      </a:r>
                      <a:r>
                        <a:rPr lang="en-US" sz="1100" dirty="0" err="1">
                          <a:latin typeface="Calibri"/>
                          <a:ea typeface="Calibri"/>
                          <a:cs typeface="Times New Roman"/>
                        </a:rPr>
                        <a:t>Coursemart</a:t>
                      </a:r>
                      <a:r>
                        <a:rPr lang="en-US" sz="1100" dirty="0">
                          <a:latin typeface="Calibri"/>
                          <a:ea typeface="Calibri"/>
                          <a:cs typeface="Times New Roman"/>
                        </a:rPr>
                        <a:t> – 180 day subscription)</a:t>
                      </a: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259B7D-FED2-4EC4-9051-E0E9BF49674B}" type="slidenum">
              <a:rPr lang="en-US" smtClean="0"/>
              <a:pPr/>
              <a:t>14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28600"/>
            <a:ext cx="8229600" cy="762000"/>
          </a:xfrm>
        </p:spPr>
        <p:txBody>
          <a:bodyPr/>
          <a:lstStyle/>
          <a:p>
            <a:r>
              <a:rPr lang="en-US" dirty="0" smtClean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Northwest Pilot Study</a:t>
            </a:r>
            <a:endParaRPr lang="en-US" dirty="0">
              <a:solidFill>
                <a:srgbClr val="FFFF99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191000" y="1447800"/>
            <a:ext cx="4572000" cy="51054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2400" dirty="0" smtClean="0">
                <a:solidFill>
                  <a:schemeClr val="bg1"/>
                </a:solidFill>
              </a:rPr>
              <a:t>A  Northwest </a:t>
            </a:r>
            <a:r>
              <a:rPr lang="en-US" sz="2400" dirty="0">
                <a:solidFill>
                  <a:schemeClr val="bg1"/>
                </a:solidFill>
              </a:rPr>
              <a:t>goal is to </a:t>
            </a:r>
            <a:r>
              <a:rPr lang="en-US" sz="2400" dirty="0" smtClean="0">
                <a:solidFill>
                  <a:schemeClr val="bg1"/>
                </a:solidFill>
              </a:rPr>
              <a:t>ensure that </a:t>
            </a:r>
            <a:r>
              <a:rPr lang="en-US" sz="2400" dirty="0">
                <a:solidFill>
                  <a:schemeClr val="bg1"/>
                </a:solidFill>
              </a:rPr>
              <a:t>graduates have strong computer competencies</a:t>
            </a:r>
          </a:p>
          <a:p>
            <a:pPr>
              <a:lnSpc>
                <a:spcPct val="80000"/>
              </a:lnSpc>
            </a:pPr>
            <a:r>
              <a:rPr lang="en-US" sz="2400" dirty="0" smtClean="0">
                <a:solidFill>
                  <a:schemeClr val="bg1"/>
                </a:solidFill>
              </a:rPr>
              <a:t>Northwest has provided textbooks to students for over 100 years</a:t>
            </a:r>
          </a:p>
          <a:p>
            <a:pPr>
              <a:lnSpc>
                <a:spcPct val="80000"/>
              </a:lnSpc>
            </a:pPr>
            <a:r>
              <a:rPr lang="en-US" sz="2400" dirty="0" smtClean="0">
                <a:solidFill>
                  <a:schemeClr val="bg1"/>
                </a:solidFill>
              </a:rPr>
              <a:t>Northwest provides a notebook computer to every full-time student</a:t>
            </a:r>
            <a:endParaRPr lang="en-US" sz="2400" dirty="0">
              <a:solidFill>
                <a:schemeClr val="bg1"/>
              </a:solidFill>
            </a:endParaRPr>
          </a:p>
          <a:p>
            <a:pPr>
              <a:lnSpc>
                <a:spcPct val="80000"/>
              </a:lnSpc>
            </a:pPr>
            <a:r>
              <a:rPr lang="en-US" sz="2400" dirty="0">
                <a:solidFill>
                  <a:schemeClr val="bg1"/>
                </a:solidFill>
              </a:rPr>
              <a:t>Northwest’s </a:t>
            </a:r>
            <a:r>
              <a:rPr lang="en-US" sz="2400" dirty="0" smtClean="0">
                <a:solidFill>
                  <a:schemeClr val="bg1"/>
                </a:solidFill>
              </a:rPr>
              <a:t>eTextbook initiative </a:t>
            </a:r>
            <a:r>
              <a:rPr lang="en-US" sz="2400" dirty="0">
                <a:solidFill>
                  <a:schemeClr val="bg1"/>
                </a:solidFill>
              </a:rPr>
              <a:t>is </a:t>
            </a:r>
            <a:r>
              <a:rPr lang="en-US" sz="2400" dirty="0" smtClean="0">
                <a:solidFill>
                  <a:schemeClr val="bg1"/>
                </a:solidFill>
              </a:rPr>
              <a:t>the natural next step forward for its Electronic Campus*</a:t>
            </a:r>
          </a:p>
          <a:p>
            <a:pPr>
              <a:lnSpc>
                <a:spcPct val="80000"/>
              </a:lnSpc>
              <a:buNone/>
            </a:pPr>
            <a:endParaRPr lang="en-US" sz="2000" dirty="0">
              <a:solidFill>
                <a:schemeClr val="bg1"/>
              </a:solidFill>
            </a:endParaRPr>
          </a:p>
        </p:txBody>
      </p:sp>
      <p:pic>
        <p:nvPicPr>
          <p:cNvPr id="7177" name="Picture 9" descr="MVC-014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1447800"/>
            <a:ext cx="3600450" cy="4800600"/>
          </a:xfrm>
          <a:prstGeom prst="rect">
            <a:avLst/>
          </a:prstGeom>
          <a:noFill/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259B7D-FED2-4EC4-9051-E0E9BF49674B}" type="slidenum">
              <a:rPr lang="en-US" smtClean="0"/>
              <a:pPr/>
              <a:t>15</a:t>
            </a:fld>
            <a:endParaRPr lang="en-US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Notebooks and Textbooks</a:t>
            </a:r>
            <a:endParaRPr lang="en-US" dirty="0">
              <a:solidFill>
                <a:srgbClr val="FFFF99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pic>
        <p:nvPicPr>
          <p:cNvPr id="8" name="Picture 7" descr="Billboard clearchanne#4E77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0" y="1495425"/>
            <a:ext cx="5638800" cy="2861691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762000" y="4495800"/>
            <a:ext cx="7848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FF99"/>
                </a:solidFill>
              </a:rPr>
              <a:t>Northwest students and graduates value the cost savings of the rental programs</a:t>
            </a:r>
            <a:endParaRPr lang="en-US" sz="2800" dirty="0">
              <a:solidFill>
                <a:srgbClr val="FFFF99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858000" y="1828800"/>
            <a:ext cx="1864613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FFFF99"/>
                </a:solidFill>
              </a:rPr>
              <a:t>2008 </a:t>
            </a:r>
          </a:p>
          <a:p>
            <a:r>
              <a:rPr lang="en-US" sz="2800" dirty="0" smtClean="0">
                <a:solidFill>
                  <a:srgbClr val="FFFF99"/>
                </a:solidFill>
              </a:rPr>
              <a:t>Marketing </a:t>
            </a:r>
          </a:p>
          <a:p>
            <a:r>
              <a:rPr lang="en-US" sz="2800" dirty="0" smtClean="0">
                <a:solidFill>
                  <a:srgbClr val="FFFF99"/>
                </a:solidFill>
              </a:rPr>
              <a:t>Survey</a:t>
            </a:r>
            <a:endParaRPr lang="en-US" sz="2800" dirty="0">
              <a:solidFill>
                <a:srgbClr val="FFFF99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749603-C691-47EE-AA51-C854DDE90A3F}" type="slidenum">
              <a:rPr lang="en-US" smtClean="0"/>
              <a:pPr/>
              <a:t>16</a:t>
            </a:fld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305800" cy="1143000"/>
          </a:xfrm>
        </p:spPr>
        <p:txBody>
          <a:bodyPr/>
          <a:lstStyle/>
          <a:p>
            <a:r>
              <a:rPr lang="en-US" sz="4000" dirty="0" smtClean="0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Costs for Notebooks and Textbooks</a:t>
            </a:r>
            <a:endParaRPr lang="en-US" sz="4000" dirty="0">
              <a:solidFill>
                <a:srgbClr val="FFFF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4724400" cy="5105400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Most notebook universities require students to purchase a notebook computer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A smaller number of schools lease computers and charge students about $700 to $1000 per year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Northwest charges students about $300 per year for a notebook computer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Most college students have to purchase textbooks at a cost of about $1,000 per year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Northwest charges about  $180 per year ($6/</a:t>
            </a:r>
            <a:r>
              <a:rPr lang="en-US" dirty="0" err="1" smtClean="0">
                <a:solidFill>
                  <a:schemeClr val="bg1"/>
                </a:solidFill>
              </a:rPr>
              <a:t>sch</a:t>
            </a:r>
            <a:r>
              <a:rPr lang="en-US" dirty="0" smtClean="0">
                <a:solidFill>
                  <a:schemeClr val="bg1"/>
                </a:solidFill>
              </a:rPr>
              <a:t>) for students to rent their textbooks*</a:t>
            </a:r>
          </a:p>
        </p:txBody>
      </p:sp>
      <p:grpSp>
        <p:nvGrpSpPr>
          <p:cNvPr id="8199" name="Group 7"/>
          <p:cNvGrpSpPr>
            <a:grpSpLocks/>
          </p:cNvGrpSpPr>
          <p:nvPr/>
        </p:nvGrpSpPr>
        <p:grpSpPr bwMode="auto">
          <a:xfrm>
            <a:off x="5181600" y="1676400"/>
            <a:ext cx="3470275" cy="4724400"/>
            <a:chOff x="240" y="1056"/>
            <a:chExt cx="2186" cy="2976"/>
          </a:xfrm>
        </p:grpSpPr>
        <p:pic>
          <p:nvPicPr>
            <p:cNvPr id="8200" name="Picture 8" descr="P7310046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 rot="320688">
              <a:off x="240" y="1056"/>
              <a:ext cx="2186" cy="16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201" name="Picture 9" descr="Notebook_Handout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 rot="-587939">
              <a:off x="582" y="2791"/>
              <a:ext cx="1768" cy="1241"/>
            </a:xfrm>
            <a:prstGeom prst="rect">
              <a:avLst/>
            </a:prstGeom>
            <a:noFill/>
          </p:spPr>
        </p:pic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259B7D-FED2-4EC4-9051-E0E9BF49674B}" type="slidenum">
              <a:rPr lang="en-US" smtClean="0"/>
              <a:pPr/>
              <a:t>17</a:t>
            </a:fld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209800"/>
            <a:ext cx="7772400" cy="1470025"/>
          </a:xfrm>
        </p:spPr>
        <p:txBody>
          <a:bodyPr/>
          <a:lstStyle/>
          <a:p>
            <a:r>
              <a:rPr lang="en-US" dirty="0" smtClean="0">
                <a:solidFill>
                  <a:srgbClr val="FFFF99"/>
                </a:solidFill>
              </a:rPr>
              <a:t>Phase I--eReaders</a:t>
            </a:r>
            <a:endParaRPr lang="en-US" dirty="0">
              <a:solidFill>
                <a:srgbClr val="FFFF99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259B7D-FED2-4EC4-9051-E0E9BF49674B}" type="slidenum">
              <a:rPr lang="en-US" smtClean="0"/>
              <a:pPr/>
              <a:t>18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772644" y="4648200"/>
            <a:ext cx="5598712" cy="6771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u="sng" dirty="0" smtClean="0">
                <a:solidFill>
                  <a:srgbClr val="FFFF99"/>
                </a:solidFill>
                <a:hlinkClick r:id="rId2"/>
              </a:rPr>
              <a:t>http://</a:t>
            </a:r>
            <a:r>
              <a:rPr lang="en-US" sz="2000" u="sng" dirty="0" smtClean="0">
                <a:solidFill>
                  <a:srgbClr val="FFFF99"/>
                </a:solidFill>
                <a:hlinkClick r:id="rId2"/>
              </a:rPr>
              <a:t>www.nwmissouri.edu/services/eTextbooks</a:t>
            </a:r>
            <a:endParaRPr lang="en-US" sz="2000" dirty="0" smtClean="0">
              <a:solidFill>
                <a:srgbClr val="FFFF99"/>
              </a:solidFill>
            </a:endParaRP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Testing the Sony Reader </a:t>
            </a:r>
            <a:endParaRPr lang="en-US" dirty="0">
              <a:solidFill>
                <a:srgbClr val="FFFF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5257800" cy="5105400"/>
          </a:xfrm>
        </p:spPr>
        <p:txBody>
          <a:bodyPr>
            <a:normAutofit lnSpcReduction="10000"/>
          </a:bodyPr>
          <a:lstStyle/>
          <a:p>
            <a:r>
              <a:rPr lang="en-US" sz="2400" dirty="0" smtClean="0">
                <a:solidFill>
                  <a:schemeClr val="bg1"/>
                </a:solidFill>
              </a:rPr>
              <a:t>Negotiated reduced price</a:t>
            </a:r>
          </a:p>
          <a:p>
            <a:pPr lvl="1"/>
            <a:r>
              <a:rPr lang="en-US" sz="2000" dirty="0" smtClean="0">
                <a:solidFill>
                  <a:schemeClr val="bg1"/>
                </a:solidFill>
              </a:rPr>
              <a:t>$250 per reader ($299 retail)</a:t>
            </a:r>
          </a:p>
          <a:p>
            <a:r>
              <a:rPr lang="en-US" sz="2400" dirty="0" smtClean="0">
                <a:solidFill>
                  <a:schemeClr val="bg1"/>
                </a:solidFill>
              </a:rPr>
              <a:t>eTextbooks were first downloaded from the publisher web site to the student’s notebook</a:t>
            </a:r>
          </a:p>
          <a:p>
            <a:r>
              <a:rPr lang="en-US" sz="2400" dirty="0" smtClean="0">
                <a:solidFill>
                  <a:schemeClr val="bg1"/>
                </a:solidFill>
              </a:rPr>
              <a:t>eTextbooks were </a:t>
            </a:r>
            <a:r>
              <a:rPr lang="en-US" sz="2400" dirty="0" err="1" smtClean="0">
                <a:solidFill>
                  <a:schemeClr val="bg1"/>
                </a:solidFill>
              </a:rPr>
              <a:t>transfered</a:t>
            </a:r>
            <a:r>
              <a:rPr lang="en-US" sz="2400" dirty="0" smtClean="0">
                <a:solidFill>
                  <a:schemeClr val="bg1"/>
                </a:solidFill>
              </a:rPr>
              <a:t> to the Sony Reader via a USB connection</a:t>
            </a:r>
          </a:p>
          <a:p>
            <a:r>
              <a:rPr lang="en-US" sz="2400" dirty="0" smtClean="0">
                <a:solidFill>
                  <a:schemeClr val="bg1"/>
                </a:solidFill>
              </a:rPr>
              <a:t>Reader is recharged through the USB connection to the notebook</a:t>
            </a:r>
          </a:p>
          <a:p>
            <a:r>
              <a:rPr lang="en-US" sz="2400" dirty="0" smtClean="0">
                <a:solidFill>
                  <a:schemeClr val="bg1"/>
                </a:solidFill>
              </a:rPr>
              <a:t>Possible to install Sony library software to purchase and manage eTextbooks and eBooks from The eBook Store from Sony*</a:t>
            </a:r>
            <a:endParaRPr lang="en-US" sz="2400" dirty="0">
              <a:solidFill>
                <a:schemeClr val="bg1"/>
              </a:solidFill>
            </a:endParaRPr>
          </a:p>
        </p:txBody>
      </p:sp>
      <p:grpSp>
        <p:nvGrpSpPr>
          <p:cNvPr id="14344" name="Group 8"/>
          <p:cNvGrpSpPr>
            <a:grpSpLocks/>
          </p:cNvGrpSpPr>
          <p:nvPr/>
        </p:nvGrpSpPr>
        <p:grpSpPr bwMode="auto">
          <a:xfrm>
            <a:off x="5791200" y="1524000"/>
            <a:ext cx="2943225" cy="4876800"/>
            <a:chOff x="3408" y="768"/>
            <a:chExt cx="1854" cy="3072"/>
          </a:xfrm>
        </p:grpSpPr>
        <p:pic>
          <p:nvPicPr>
            <p:cNvPr id="14340" name="Picture 4" descr="Consultant_Help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 rot="522275">
              <a:off x="3408" y="768"/>
              <a:ext cx="1854" cy="1393"/>
            </a:xfrm>
            <a:prstGeom prst="rect">
              <a:avLst/>
            </a:prstGeom>
            <a:noFill/>
          </p:spPr>
        </p:pic>
        <p:pic>
          <p:nvPicPr>
            <p:cNvPr id="14343" name="Picture 7" descr="P8232066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 rot="15567330">
              <a:off x="3485" y="2371"/>
              <a:ext cx="1680" cy="1258"/>
            </a:xfrm>
            <a:prstGeom prst="rect">
              <a:avLst/>
            </a:prstGeom>
            <a:noFill/>
          </p:spPr>
        </p:pic>
      </p:grp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259B7D-FED2-4EC4-9051-E0E9BF49674B}" type="slidenum">
              <a:rPr lang="en-US" smtClean="0"/>
              <a:pPr/>
              <a:t>19</a:t>
            </a:fld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>
                <a:solidFill>
                  <a:srgbClr val="FFFF99"/>
                </a:solidFill>
              </a:rPr>
              <a:t>Being considered the best speaker in a computer science department </a:t>
            </a:r>
            <a:r>
              <a:rPr lang="en-US" dirty="0" smtClean="0">
                <a:solidFill>
                  <a:srgbClr val="FFFF99"/>
                </a:solidFill>
              </a:rPr>
              <a:t>is…</a:t>
            </a:r>
          </a:p>
          <a:p>
            <a:pPr marL="0" indent="0">
              <a:buNone/>
            </a:pPr>
            <a:endParaRPr lang="en-US" dirty="0" smtClean="0">
              <a:solidFill>
                <a:srgbClr val="FFFF99"/>
              </a:solidFill>
            </a:endParaRPr>
          </a:p>
          <a:p>
            <a:pPr marL="0" indent="0">
              <a:buNone/>
            </a:pPr>
            <a:r>
              <a:rPr lang="en-US" dirty="0" smtClean="0">
                <a:solidFill>
                  <a:srgbClr val="FFFF99"/>
                </a:solidFill>
              </a:rPr>
              <a:t>like </a:t>
            </a:r>
            <a:r>
              <a:rPr lang="en-US" dirty="0" smtClean="0">
                <a:solidFill>
                  <a:srgbClr val="FFFF99"/>
                </a:solidFill>
              </a:rPr>
              <a:t>being known as the tallest of the Seven Dwarfs.</a:t>
            </a:r>
            <a:br>
              <a:rPr lang="en-US" dirty="0" smtClean="0">
                <a:solidFill>
                  <a:srgbClr val="FFFF99"/>
                </a:solidFill>
              </a:rPr>
            </a:br>
            <a:r>
              <a:rPr lang="en-US" sz="1100" dirty="0" smtClean="0">
                <a:solidFill>
                  <a:srgbClr val="FFFF99"/>
                </a:solidFill>
              </a:rPr>
              <a:t>Randy </a:t>
            </a:r>
            <a:r>
              <a:rPr lang="en-US" sz="1100" dirty="0" err="1" smtClean="0">
                <a:solidFill>
                  <a:srgbClr val="FFFF99"/>
                </a:solidFill>
              </a:rPr>
              <a:t>Pausch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FA508F-4159-4F00-BD55-95F1394300CC}" type="slidenum">
              <a:rPr lang="en-US" smtClean="0"/>
              <a:pPr/>
              <a:t>2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pPr eaLnBrk="1" hangingPunct="1"/>
            <a:r>
              <a:rPr lang="en-US" sz="4000" dirty="0" smtClean="0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eTextbook Across the Curriculum</a:t>
            </a:r>
            <a:br>
              <a:rPr lang="en-US" sz="4000" dirty="0" smtClean="0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4000" dirty="0" smtClean="0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Electronic Campus 2008</a:t>
            </a:r>
          </a:p>
        </p:txBody>
      </p:sp>
      <p:sp>
        <p:nvSpPr>
          <p:cNvPr id="3075" name="Oval 3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3048000" y="2514600"/>
            <a:ext cx="2971800" cy="1219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b="1"/>
              <a:t>Administrative</a:t>
            </a:r>
          </a:p>
          <a:p>
            <a:pPr algn="ctr"/>
            <a:r>
              <a:rPr lang="en-US" b="1"/>
              <a:t>Systems</a:t>
            </a:r>
          </a:p>
        </p:txBody>
      </p:sp>
      <p:sp>
        <p:nvSpPr>
          <p:cNvPr id="3076" name="Text Box 4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6324600" y="2362200"/>
            <a:ext cx="3048000" cy="311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>
                <a:solidFill>
                  <a:schemeClr val="bg1"/>
                </a:solidFill>
              </a:rPr>
              <a:t>Student / Class Enroll</a:t>
            </a:r>
          </a:p>
          <a:p>
            <a:pPr>
              <a:spcBef>
                <a:spcPct val="50000"/>
              </a:spcBef>
            </a:pPr>
            <a:r>
              <a:rPr lang="en-US" dirty="0">
                <a:solidFill>
                  <a:schemeClr val="bg1"/>
                </a:solidFill>
              </a:rPr>
              <a:t>Faculty / Class Assign</a:t>
            </a:r>
          </a:p>
          <a:p>
            <a:pPr>
              <a:spcBef>
                <a:spcPct val="50000"/>
              </a:spcBef>
            </a:pPr>
            <a:r>
              <a:rPr lang="en-US" dirty="0">
                <a:solidFill>
                  <a:schemeClr val="bg1"/>
                </a:solidFill>
              </a:rPr>
              <a:t>Room /  Class Assign</a:t>
            </a:r>
          </a:p>
          <a:p>
            <a:pPr>
              <a:spcBef>
                <a:spcPct val="50000"/>
              </a:spcBef>
            </a:pPr>
            <a:r>
              <a:rPr lang="en-US" dirty="0">
                <a:solidFill>
                  <a:schemeClr val="bg1"/>
                </a:solidFill>
              </a:rPr>
              <a:t>Textbook / Class  Assign</a:t>
            </a:r>
          </a:p>
          <a:p>
            <a:pPr>
              <a:spcBef>
                <a:spcPct val="50000"/>
              </a:spcBef>
            </a:pPr>
            <a:r>
              <a:rPr lang="en-US" dirty="0">
                <a:solidFill>
                  <a:schemeClr val="bg1"/>
                </a:solidFill>
              </a:rPr>
              <a:t>Student / Notebook Assign</a:t>
            </a:r>
          </a:p>
          <a:p>
            <a:pPr>
              <a:spcBef>
                <a:spcPct val="50000"/>
              </a:spcBef>
            </a:pPr>
            <a:endParaRPr lang="en-US" dirty="0">
              <a:solidFill>
                <a:schemeClr val="bg1"/>
              </a:solidFill>
            </a:endParaRPr>
          </a:p>
          <a:p>
            <a:pPr>
              <a:spcBef>
                <a:spcPct val="50000"/>
              </a:spcBef>
            </a:pPr>
            <a:r>
              <a:rPr lang="en-US" dirty="0">
                <a:solidFill>
                  <a:schemeClr val="bg1"/>
                </a:solidFill>
              </a:rPr>
              <a:t>Student Notebook / eTextbooks Load </a:t>
            </a:r>
          </a:p>
        </p:txBody>
      </p:sp>
      <p:sp>
        <p:nvSpPr>
          <p:cNvPr id="3077" name="Line 5"/>
          <p:cNvSpPr>
            <a:spLocks noChangeShapeType="1"/>
          </p:cNvSpPr>
          <p:nvPr>
            <p:custDataLst>
              <p:tags r:id="rId4"/>
            </p:custDataLst>
          </p:nvPr>
        </p:nvSpPr>
        <p:spPr bwMode="auto">
          <a:xfrm flipH="1">
            <a:off x="5943600" y="2590800"/>
            <a:ext cx="304800" cy="22860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078" name="Line 6"/>
          <p:cNvSpPr>
            <a:spLocks noChangeShapeType="1"/>
          </p:cNvSpPr>
          <p:nvPr>
            <p:custDataLst>
              <p:tags r:id="rId5"/>
            </p:custDataLst>
          </p:nvPr>
        </p:nvSpPr>
        <p:spPr bwMode="auto">
          <a:xfrm flipH="1" flipV="1">
            <a:off x="6019800" y="3429000"/>
            <a:ext cx="304800" cy="30480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079" name="Line 7"/>
          <p:cNvSpPr>
            <a:spLocks noChangeShapeType="1"/>
          </p:cNvSpPr>
          <p:nvPr>
            <p:custDataLst>
              <p:tags r:id="rId6"/>
            </p:custDataLst>
          </p:nvPr>
        </p:nvSpPr>
        <p:spPr bwMode="auto">
          <a:xfrm flipH="1">
            <a:off x="6096000" y="2971800"/>
            <a:ext cx="228600" cy="7620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080" name="Line 8"/>
          <p:cNvSpPr>
            <a:spLocks noChangeShapeType="1"/>
          </p:cNvSpPr>
          <p:nvPr>
            <p:custDataLst>
              <p:tags r:id="rId7"/>
            </p:custDataLst>
          </p:nvPr>
        </p:nvSpPr>
        <p:spPr bwMode="auto">
          <a:xfrm flipH="1" flipV="1">
            <a:off x="6096000" y="3276600"/>
            <a:ext cx="228600" cy="7620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081" name="Oval 9"/>
          <p:cNvSpPr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3352800" y="4419600"/>
            <a:ext cx="2438400" cy="914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b="1"/>
              <a:t>Campus</a:t>
            </a:r>
          </a:p>
          <a:p>
            <a:pPr algn="ctr"/>
            <a:r>
              <a:rPr lang="en-US" b="1"/>
              <a:t>Network</a:t>
            </a:r>
          </a:p>
        </p:txBody>
      </p:sp>
      <p:sp>
        <p:nvSpPr>
          <p:cNvPr id="3082" name="Line 10"/>
          <p:cNvSpPr>
            <a:spLocks noChangeShapeType="1"/>
          </p:cNvSpPr>
          <p:nvPr>
            <p:custDataLst>
              <p:tags r:id="rId9"/>
            </p:custDataLst>
          </p:nvPr>
        </p:nvSpPr>
        <p:spPr bwMode="auto">
          <a:xfrm>
            <a:off x="1295400" y="4114800"/>
            <a:ext cx="0" cy="106680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083" name="Line 13"/>
          <p:cNvSpPr>
            <a:spLocks noChangeShapeType="1"/>
          </p:cNvSpPr>
          <p:nvPr>
            <p:custDataLst>
              <p:tags r:id="rId10"/>
            </p:custDataLst>
          </p:nvPr>
        </p:nvSpPr>
        <p:spPr bwMode="auto">
          <a:xfrm>
            <a:off x="5638800" y="3657600"/>
            <a:ext cx="685800" cy="129540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084" name="Text Box 14"/>
          <p:cNvSpPr txBox="1"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1431925" y="4227513"/>
            <a:ext cx="1365250" cy="915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Student</a:t>
            </a:r>
          </a:p>
          <a:p>
            <a:r>
              <a:rPr lang="en-US" dirty="0">
                <a:solidFill>
                  <a:schemeClr val="bg1"/>
                </a:solidFill>
              </a:rPr>
              <a:t>Notebook</a:t>
            </a:r>
          </a:p>
          <a:p>
            <a:r>
              <a:rPr lang="en-US" dirty="0">
                <a:solidFill>
                  <a:schemeClr val="bg1"/>
                </a:solidFill>
              </a:rPr>
              <a:t>eTextbooks</a:t>
            </a:r>
          </a:p>
        </p:txBody>
      </p:sp>
      <p:sp>
        <p:nvSpPr>
          <p:cNvPr id="3085" name="Text Box 15"/>
          <p:cNvSpPr txBox="1"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1431925" y="5980113"/>
            <a:ext cx="165942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eBook </a:t>
            </a:r>
            <a:r>
              <a:rPr lang="en-US" dirty="0">
                <a:solidFill>
                  <a:schemeClr val="bg1"/>
                </a:solidFill>
              </a:rPr>
              <a:t>Reader</a:t>
            </a:r>
          </a:p>
        </p:txBody>
      </p:sp>
      <p:pic>
        <p:nvPicPr>
          <p:cNvPr id="3086" name="Picture 21" descr="MCj04242480000[1]"/>
          <p:cNvPicPr>
            <a:picLocks noChangeAspect="1" noChangeArrowheads="1"/>
          </p:cNvPicPr>
          <p:nvPr>
            <p:custDataLst>
              <p:tags r:id="rId13"/>
            </p:custDataLst>
          </p:nvPr>
        </p:nvPicPr>
        <p:blipFill>
          <a:blip r:embed="rId25"/>
          <a:srcRect/>
          <a:stretch>
            <a:fillRect/>
          </a:stretch>
        </p:blipFill>
        <p:spPr bwMode="auto">
          <a:xfrm>
            <a:off x="990600" y="5181600"/>
            <a:ext cx="790575" cy="87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7" name="Picture 23" descr="MCj03788610000[1]"/>
          <p:cNvPicPr>
            <a:picLocks noChangeAspect="1" noChangeArrowheads="1"/>
          </p:cNvPicPr>
          <p:nvPr>
            <p:custDataLst>
              <p:tags r:id="rId14"/>
            </p:custDataLst>
          </p:nvPr>
        </p:nvPicPr>
        <p:blipFill>
          <a:blip r:embed="rId26"/>
          <a:srcRect/>
          <a:stretch>
            <a:fillRect/>
          </a:stretch>
        </p:blipFill>
        <p:spPr bwMode="auto">
          <a:xfrm>
            <a:off x="381000" y="2514600"/>
            <a:ext cx="1817688" cy="157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88" name="Line 24"/>
          <p:cNvSpPr>
            <a:spLocks noChangeShapeType="1"/>
          </p:cNvSpPr>
          <p:nvPr>
            <p:custDataLst>
              <p:tags r:id="rId15"/>
            </p:custDataLst>
          </p:nvPr>
        </p:nvSpPr>
        <p:spPr bwMode="auto">
          <a:xfrm flipH="1" flipV="1">
            <a:off x="5867400" y="3581400"/>
            <a:ext cx="381000" cy="45720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089" name="Rectangle 26"/>
          <p:cNvSpPr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1600200" y="5257800"/>
            <a:ext cx="228600" cy="2286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090" name="Rectangle 27"/>
          <p:cNvSpPr>
            <a:spLocks noChangeArrowheads="1"/>
          </p:cNvSpPr>
          <p:nvPr>
            <p:custDataLst>
              <p:tags r:id="rId17"/>
            </p:custDataLst>
          </p:nvPr>
        </p:nvSpPr>
        <p:spPr bwMode="auto">
          <a:xfrm>
            <a:off x="1143000" y="5334000"/>
            <a:ext cx="381000" cy="4572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800"/>
              <a:t>My </a:t>
            </a:r>
          </a:p>
          <a:p>
            <a:pPr algn="ctr"/>
            <a:r>
              <a:rPr lang="en-US" sz="800"/>
              <a:t>Text</a:t>
            </a:r>
          </a:p>
          <a:p>
            <a:pPr algn="ctr"/>
            <a:r>
              <a:rPr lang="en-US" sz="800"/>
              <a:t>Book</a:t>
            </a:r>
          </a:p>
        </p:txBody>
      </p:sp>
      <p:sp>
        <p:nvSpPr>
          <p:cNvPr id="3091" name="Text Box 30"/>
          <p:cNvSpPr txBox="1">
            <a:spLocks noChangeArrowheads="1"/>
          </p:cNvSpPr>
          <p:nvPr>
            <p:custDataLst>
              <p:tags r:id="rId18"/>
            </p:custDataLst>
          </p:nvPr>
        </p:nvSpPr>
        <p:spPr bwMode="auto">
          <a:xfrm>
            <a:off x="6781800" y="6324600"/>
            <a:ext cx="1577975" cy="21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800" dirty="0">
                <a:solidFill>
                  <a:schemeClr val="bg1"/>
                </a:solidFill>
              </a:rPr>
              <a:t>Jon Rickman  August 19, 2008</a:t>
            </a:r>
          </a:p>
        </p:txBody>
      </p:sp>
      <p:sp>
        <p:nvSpPr>
          <p:cNvPr id="3092" name="Oval 31"/>
          <p:cNvSpPr>
            <a:spLocks noChangeArrowheads="1"/>
          </p:cNvSpPr>
          <p:nvPr>
            <p:custDataLst>
              <p:tags r:id="rId19"/>
            </p:custDataLst>
          </p:nvPr>
        </p:nvSpPr>
        <p:spPr bwMode="auto">
          <a:xfrm>
            <a:off x="3657600" y="5715000"/>
            <a:ext cx="1905000" cy="838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b="1" dirty="0"/>
              <a:t>Textbook</a:t>
            </a:r>
          </a:p>
          <a:p>
            <a:pPr algn="ctr"/>
            <a:r>
              <a:rPr lang="en-US" b="1" dirty="0"/>
              <a:t>Publishers</a:t>
            </a:r>
          </a:p>
        </p:txBody>
      </p:sp>
      <p:sp>
        <p:nvSpPr>
          <p:cNvPr id="3093" name="Line 34"/>
          <p:cNvSpPr>
            <a:spLocks noChangeShapeType="1"/>
          </p:cNvSpPr>
          <p:nvPr>
            <p:custDataLst>
              <p:tags r:id="rId20"/>
            </p:custDataLst>
          </p:nvPr>
        </p:nvSpPr>
        <p:spPr bwMode="auto">
          <a:xfrm flipH="1" flipV="1">
            <a:off x="4572000" y="5334000"/>
            <a:ext cx="0" cy="38100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094" name="Line 35"/>
          <p:cNvSpPr>
            <a:spLocks noChangeShapeType="1"/>
          </p:cNvSpPr>
          <p:nvPr>
            <p:custDataLst>
              <p:tags r:id="rId21"/>
            </p:custDataLst>
          </p:nvPr>
        </p:nvSpPr>
        <p:spPr bwMode="auto">
          <a:xfrm flipH="1" flipV="1">
            <a:off x="5715000" y="5105400"/>
            <a:ext cx="609600" cy="15240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095" name="Line 36"/>
          <p:cNvSpPr>
            <a:spLocks noChangeShapeType="1"/>
          </p:cNvSpPr>
          <p:nvPr>
            <p:custDataLst>
              <p:tags r:id="rId22"/>
            </p:custDataLst>
          </p:nvPr>
        </p:nvSpPr>
        <p:spPr bwMode="auto">
          <a:xfrm>
            <a:off x="4572000" y="3733800"/>
            <a:ext cx="0" cy="68580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096" name="Line 37"/>
          <p:cNvSpPr>
            <a:spLocks noChangeShapeType="1"/>
          </p:cNvSpPr>
          <p:nvPr>
            <p:custDataLst>
              <p:tags r:id="rId23"/>
            </p:custDataLst>
          </p:nvPr>
        </p:nvSpPr>
        <p:spPr bwMode="auto">
          <a:xfrm flipH="1" flipV="1">
            <a:off x="2057400" y="3886200"/>
            <a:ext cx="1295400" cy="91440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5" name="Slide Number Placeholder 2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B8A9C-CCB7-4146-94EF-FC9FE3983790}" type="slidenum">
              <a:rPr lang="en-US" smtClean="0"/>
              <a:pPr/>
              <a:t>20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Phase I Findings</a:t>
            </a:r>
            <a:endParaRPr lang="en-US" dirty="0">
              <a:solidFill>
                <a:srgbClr val="FFFF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29200"/>
          </a:xfrm>
        </p:spPr>
        <p:txBody>
          <a:bodyPr>
            <a:normAutofit fontScale="92500" lnSpcReduction="20000"/>
          </a:bodyPr>
          <a:lstStyle/>
          <a:p>
            <a:pPr lvl="0"/>
            <a:r>
              <a:rPr lang="en-US" dirty="0" smtClean="0">
                <a:solidFill>
                  <a:schemeClr val="bg1"/>
                </a:solidFill>
              </a:rPr>
              <a:t>There are multiple components to a textbook, including graphs and images, with all having separate copyrights</a:t>
            </a:r>
          </a:p>
          <a:p>
            <a:pPr lvl="0"/>
            <a:r>
              <a:rPr lang="en-US" dirty="0" smtClean="0">
                <a:solidFill>
                  <a:schemeClr val="bg1"/>
                </a:solidFill>
              </a:rPr>
              <a:t>The formatting of content for eReaders can require weeks to complete</a:t>
            </a:r>
          </a:p>
          <a:p>
            <a:pPr lvl="0"/>
            <a:r>
              <a:rPr lang="en-US" dirty="0" smtClean="0">
                <a:solidFill>
                  <a:schemeClr val="bg1"/>
                </a:solidFill>
              </a:rPr>
              <a:t>For campus-wide deployment there are currently not enough eReader-compatible eTextbooks</a:t>
            </a:r>
          </a:p>
          <a:p>
            <a:pPr lvl="0"/>
            <a:r>
              <a:rPr lang="en-US" dirty="0" smtClean="0">
                <a:solidFill>
                  <a:schemeClr val="bg1"/>
                </a:solidFill>
              </a:rPr>
              <a:t>Most eTextbooks are available only through notebook computers and/or web access</a:t>
            </a:r>
          </a:p>
          <a:p>
            <a:pPr lvl="0"/>
            <a:r>
              <a:rPr lang="en-US" dirty="0" smtClean="0">
                <a:solidFill>
                  <a:schemeClr val="bg1"/>
                </a:solidFill>
              </a:rPr>
              <a:t>PDF formatted textbooks have restrictive and slow navigation options*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259B7D-FED2-4EC4-9051-E0E9BF49674B}" type="slidenum">
              <a:rPr lang="en-US" smtClean="0"/>
              <a:pPr/>
              <a:t>21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Phase I Findings</a:t>
            </a:r>
            <a:endParaRPr lang="en-US" dirty="0">
              <a:solidFill>
                <a:srgbClr val="FFFF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29200"/>
          </a:xfrm>
        </p:spPr>
        <p:txBody>
          <a:bodyPr>
            <a:normAutofit fontScale="92500" lnSpcReduction="20000"/>
          </a:bodyPr>
          <a:lstStyle/>
          <a:p>
            <a:pPr lvl="0"/>
            <a:r>
              <a:rPr lang="en-US" dirty="0" smtClean="0">
                <a:solidFill>
                  <a:schemeClr val="bg1"/>
                </a:solidFill>
              </a:rPr>
              <a:t>Students have a high affinity for handheld electronic devices</a:t>
            </a:r>
          </a:p>
          <a:p>
            <a:pPr lvl="0"/>
            <a:r>
              <a:rPr lang="en-US" dirty="0" smtClean="0">
                <a:solidFill>
                  <a:schemeClr val="bg1"/>
                </a:solidFill>
              </a:rPr>
              <a:t>Students like the idea of not having to carry 20 or 30 pounds of textbooks in their backpacks</a:t>
            </a:r>
          </a:p>
          <a:p>
            <a:pPr lvl="0"/>
            <a:r>
              <a:rPr lang="en-US" dirty="0" smtClean="0">
                <a:solidFill>
                  <a:schemeClr val="bg1"/>
                </a:solidFill>
              </a:rPr>
              <a:t>Keyword searching and annotating are very important features for students and faculty</a:t>
            </a:r>
          </a:p>
          <a:p>
            <a:pPr lvl="0"/>
            <a:r>
              <a:rPr lang="en-US" dirty="0" smtClean="0">
                <a:solidFill>
                  <a:schemeClr val="bg1"/>
                </a:solidFill>
              </a:rPr>
              <a:t>The enthusiasm quickly waned for eReaders without the needed search and annotation features</a:t>
            </a:r>
          </a:p>
          <a:p>
            <a:pPr lvl="0"/>
            <a:r>
              <a:rPr lang="en-US" dirty="0" smtClean="0">
                <a:solidFill>
                  <a:schemeClr val="bg1"/>
                </a:solidFill>
              </a:rPr>
              <a:t>Students found the eReaders were attention getters but were not attention keepers*  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259B7D-FED2-4EC4-9051-E0E9BF49674B}" type="slidenum">
              <a:rPr lang="en-US" smtClean="0"/>
              <a:pPr/>
              <a:t>22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99"/>
                </a:solidFill>
              </a:rPr>
              <a:t>Phase II—Notebooks and eTextbooks</a:t>
            </a:r>
            <a:endParaRPr lang="en-US" dirty="0">
              <a:solidFill>
                <a:srgbClr val="FFFF99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259B7D-FED2-4EC4-9051-E0E9BF49674B}" type="slidenum">
              <a:rPr lang="en-US" smtClean="0"/>
              <a:pPr/>
              <a:t>23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28600"/>
            <a:ext cx="8385175" cy="1431925"/>
          </a:xfrm>
        </p:spPr>
        <p:txBody>
          <a:bodyPr/>
          <a:lstStyle/>
          <a:p>
            <a:r>
              <a:rPr lang="en-US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Northwest Notebook </a:t>
            </a:r>
            <a:r>
              <a:rPr lang="en-US" dirty="0" smtClean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Check-out</a:t>
            </a:r>
            <a:br>
              <a:rPr lang="en-US" dirty="0" smtClean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en-US" dirty="0" smtClean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and eTextbook Loading</a:t>
            </a:r>
            <a:endParaRPr lang="en-US" dirty="0">
              <a:solidFill>
                <a:srgbClr val="FFFF99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04800" y="1828800"/>
            <a:ext cx="4537075" cy="45720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2400" dirty="0">
                <a:solidFill>
                  <a:schemeClr val="bg1"/>
                </a:solidFill>
              </a:rPr>
              <a:t>Students pick up their notebook prior to the first week of classes</a:t>
            </a:r>
          </a:p>
          <a:p>
            <a:pPr>
              <a:lnSpc>
                <a:spcPct val="80000"/>
              </a:lnSpc>
            </a:pPr>
            <a:r>
              <a:rPr lang="en-US" sz="2400" dirty="0">
                <a:solidFill>
                  <a:schemeClr val="bg1"/>
                </a:solidFill>
              </a:rPr>
              <a:t>Their ID card is scanned along with the bar code on the notebook for inventory</a:t>
            </a:r>
          </a:p>
          <a:p>
            <a:pPr>
              <a:lnSpc>
                <a:spcPct val="80000"/>
              </a:lnSpc>
            </a:pPr>
            <a:r>
              <a:rPr lang="en-US" sz="2400" dirty="0" smtClean="0">
                <a:solidFill>
                  <a:schemeClr val="bg1"/>
                </a:solidFill>
              </a:rPr>
              <a:t>Students are given eTextbook access codes*</a:t>
            </a:r>
            <a:endParaRPr lang="en-US" sz="2400" dirty="0">
              <a:solidFill>
                <a:schemeClr val="bg1"/>
              </a:solidFill>
            </a:endParaRPr>
          </a:p>
        </p:txBody>
      </p:sp>
      <p:pic>
        <p:nvPicPr>
          <p:cNvPr id="13319" name="Picture 7" descr="P8240314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2" cstate="print"/>
          <a:srcRect/>
          <a:stretch>
            <a:fillRect/>
          </a:stretch>
        </p:blipFill>
        <p:spPr>
          <a:xfrm rot="667159">
            <a:off x="5313223" y="3876403"/>
            <a:ext cx="3300413" cy="2476500"/>
          </a:xfrm>
          <a:noFill/>
          <a:ln/>
        </p:spPr>
      </p:pic>
      <p:pic>
        <p:nvPicPr>
          <p:cNvPr id="13320" name="Picture 8" descr="P825213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360540">
            <a:off x="5867400" y="1752600"/>
            <a:ext cx="2908300" cy="2179638"/>
          </a:xfrm>
          <a:prstGeom prst="rect">
            <a:avLst/>
          </a:prstGeom>
          <a:noFill/>
        </p:spPr>
      </p:pic>
      <p:pic>
        <p:nvPicPr>
          <p:cNvPr id="13318" name="Picture 6" descr="P8240305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4" cstate="print"/>
          <a:srcRect/>
          <a:stretch>
            <a:fillRect/>
          </a:stretch>
        </p:blipFill>
        <p:spPr>
          <a:xfrm rot="21303918">
            <a:off x="4686280" y="2072712"/>
            <a:ext cx="1582155" cy="2216443"/>
          </a:xfrm>
          <a:noFill/>
          <a:ln/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010400" y="6381750"/>
            <a:ext cx="2133600" cy="476250"/>
          </a:xfrm>
        </p:spPr>
        <p:txBody>
          <a:bodyPr/>
          <a:lstStyle/>
          <a:p>
            <a:fld id="{38FE1346-226C-4B9C-9383-4C3167510198}" type="slidenum">
              <a:rPr lang="en-US" smtClean="0"/>
              <a:pPr/>
              <a:t>24</a:t>
            </a:fld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r>
              <a:rPr lang="en-US" dirty="0" smtClean="0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VitalSource Bookshelf </a:t>
            </a:r>
            <a:endParaRPr lang="en-US" dirty="0">
              <a:solidFill>
                <a:srgbClr val="FFFF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4648200" y="1600200"/>
            <a:ext cx="4038600" cy="5029200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Promotes one standard on campus and not multiple standards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eTextbook  web connection on campus software loadset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Bookshelf files are download to the student’s computer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Students may: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customize their page views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search single books or any group of books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highlight and take searchable notes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print and copy-and-paste with bibliographic support*</a:t>
            </a:r>
          </a:p>
        </p:txBody>
      </p:sp>
      <p:pic>
        <p:nvPicPr>
          <p:cNvPr id="5" name="Picture 4" descr="bookshelf_window_larg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1676400"/>
            <a:ext cx="4191000" cy="3585148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10400" y="6381750"/>
            <a:ext cx="2133600" cy="476250"/>
          </a:xfrm>
        </p:spPr>
        <p:txBody>
          <a:bodyPr/>
          <a:lstStyle/>
          <a:p>
            <a:fld id="{6E9B196F-1DA7-441E-A8DA-59714D367EB8}" type="slidenum">
              <a:rPr lang="en-US" smtClean="0"/>
              <a:pPr/>
              <a:t>25</a:t>
            </a:fld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685800" y="5943600"/>
            <a:ext cx="7704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hlinkClick r:id="rId3" action="ppaction://hlinkfile"/>
              </a:rPr>
              <a:t>Video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Northwest Support Procedures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828800"/>
            <a:ext cx="4308475" cy="4572000"/>
          </a:xfrm>
        </p:spPr>
        <p:txBody>
          <a:bodyPr/>
          <a:lstStyle/>
          <a:p>
            <a:r>
              <a:rPr lang="en-US" sz="2400" dirty="0">
                <a:solidFill>
                  <a:schemeClr val="bg1"/>
                </a:solidFill>
              </a:rPr>
              <a:t>The Electronic Campus Support Center is open for any hardware/software </a:t>
            </a:r>
            <a:r>
              <a:rPr lang="en-US" sz="2400" dirty="0" smtClean="0">
                <a:solidFill>
                  <a:schemeClr val="bg1"/>
                </a:solidFill>
              </a:rPr>
              <a:t>repair</a:t>
            </a:r>
          </a:p>
          <a:p>
            <a:r>
              <a:rPr lang="en-US" sz="2400" dirty="0" smtClean="0">
                <a:solidFill>
                  <a:schemeClr val="bg1"/>
                </a:solidFill>
              </a:rPr>
              <a:t>Assist students to download and activate VitalSource Bookshelf</a:t>
            </a:r>
          </a:p>
          <a:p>
            <a:r>
              <a:rPr lang="en-US" sz="2400" dirty="0" smtClean="0">
                <a:solidFill>
                  <a:schemeClr val="bg1"/>
                </a:solidFill>
              </a:rPr>
              <a:t>Assist students to download eTextbooks</a:t>
            </a:r>
            <a:r>
              <a:rPr lang="en-US" sz="2800" dirty="0" smtClean="0">
                <a:solidFill>
                  <a:schemeClr val="bg1"/>
                </a:solidFill>
              </a:rPr>
              <a:t>*</a:t>
            </a:r>
            <a:endParaRPr lang="en-US" sz="2800" dirty="0">
              <a:solidFill>
                <a:schemeClr val="bg1"/>
              </a:solidFill>
            </a:endParaRPr>
          </a:p>
        </p:txBody>
      </p:sp>
      <p:pic>
        <p:nvPicPr>
          <p:cNvPr id="16389" name="Picture 5" descr="P824020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4958628" y="2438400"/>
            <a:ext cx="3648797" cy="2876550"/>
          </a:xfrm>
          <a:noFill/>
          <a:ln/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010400" y="6381750"/>
            <a:ext cx="2133600" cy="476250"/>
          </a:xfrm>
        </p:spPr>
        <p:txBody>
          <a:bodyPr/>
          <a:lstStyle/>
          <a:p>
            <a:fld id="{B1C3020E-0045-4860-A09C-2635D8338531}" type="slidenum">
              <a:rPr lang="en-US" smtClean="0"/>
              <a:pPr/>
              <a:t>26</a:t>
            </a:fld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228600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Phase II Pilot</a:t>
            </a:r>
            <a:endParaRPr lang="en-US" dirty="0">
              <a:solidFill>
                <a:srgbClr val="FFFF99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295400"/>
            <a:ext cx="5029200" cy="5334000"/>
          </a:xfrm>
        </p:spPr>
        <p:txBody>
          <a:bodyPr>
            <a:normAutofit fontScale="92500" lnSpcReduction="10000"/>
          </a:bodyPr>
          <a:lstStyle/>
          <a:p>
            <a:pPr lvl="0"/>
            <a:r>
              <a:rPr lang="en-US" sz="2400" dirty="0" smtClean="0">
                <a:solidFill>
                  <a:schemeClr val="bg1"/>
                </a:solidFill>
              </a:rPr>
              <a:t>Goal: evaluate eTextbooks designed for use on student notebooks</a:t>
            </a:r>
          </a:p>
          <a:p>
            <a:pPr lvl="0"/>
            <a:r>
              <a:rPr lang="en-US" sz="2400" dirty="0" smtClean="0">
                <a:solidFill>
                  <a:schemeClr val="bg1"/>
                </a:solidFill>
              </a:rPr>
              <a:t>Phase II will be completed during the spring semester of 2009 </a:t>
            </a:r>
          </a:p>
          <a:p>
            <a:pPr lvl="0"/>
            <a:r>
              <a:rPr lang="en-US" sz="2400" dirty="0" smtClean="0">
                <a:solidFill>
                  <a:schemeClr val="bg1"/>
                </a:solidFill>
              </a:rPr>
              <a:t>Concentrated on the deployment of eTextbooks provided by five publishers</a:t>
            </a:r>
          </a:p>
          <a:p>
            <a:pPr lvl="0"/>
            <a:r>
              <a:rPr lang="en-US" sz="2400" dirty="0" smtClean="0">
                <a:solidFill>
                  <a:schemeClr val="bg1"/>
                </a:solidFill>
              </a:rPr>
              <a:t>Eleven of a possible 19 academic departments volunteered to participate </a:t>
            </a:r>
          </a:p>
          <a:p>
            <a:pPr lvl="1"/>
            <a:r>
              <a:rPr lang="en-US" sz="2000" dirty="0" smtClean="0">
                <a:solidFill>
                  <a:schemeClr val="bg1"/>
                </a:solidFill>
              </a:rPr>
              <a:t>Twenty classes, across the 11 departments, were selected to use eTextbooks</a:t>
            </a:r>
          </a:p>
          <a:p>
            <a:pPr lvl="1"/>
            <a:r>
              <a:rPr lang="en-US" sz="2000" dirty="0" smtClean="0">
                <a:solidFill>
                  <a:schemeClr val="bg1"/>
                </a:solidFill>
              </a:rPr>
              <a:t>Approximately 500 students were involved in Phase II*</a:t>
            </a:r>
            <a:endParaRPr lang="en-US" sz="2000" dirty="0">
              <a:solidFill>
                <a:schemeClr val="bg1"/>
              </a:solidFill>
            </a:endParaRPr>
          </a:p>
        </p:txBody>
      </p:sp>
      <p:pic>
        <p:nvPicPr>
          <p:cNvPr id="19463" name="Picture 7" descr="MVC-008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486400" y="1600200"/>
            <a:ext cx="3144838" cy="4191000"/>
          </a:xfrm>
          <a:prstGeom prst="rect">
            <a:avLst/>
          </a:prstGeom>
          <a:noFill/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259B7D-FED2-4EC4-9051-E0E9BF49674B}" type="slidenum">
              <a:rPr lang="en-US" smtClean="0"/>
              <a:pPr/>
              <a:t>27</a:t>
            </a:fld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Northwest eTextbook Initiati</a:t>
            </a:r>
            <a:r>
              <a:rPr lang="en-US" dirty="0" smtClean="0">
                <a:solidFill>
                  <a:srgbClr val="FFFF99"/>
                </a:solidFill>
              </a:rPr>
              <a:t>ve</a:t>
            </a:r>
            <a:endParaRPr lang="en-US" dirty="0">
              <a:solidFill>
                <a:srgbClr val="FFFF99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259B7D-FED2-4EC4-9051-E0E9BF49674B}" type="slidenum">
              <a:rPr lang="en-US" smtClean="0"/>
              <a:pPr/>
              <a:t>28</a:t>
            </a:fld>
            <a:endParaRPr lang="en-US" dirty="0"/>
          </a:p>
        </p:txBody>
      </p:sp>
      <p:pic>
        <p:nvPicPr>
          <p:cNvPr id="6" name="eTextbooks_WMV V9.wmv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600200" y="1638300"/>
            <a:ext cx="6350000" cy="47625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4773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Phase II Findings</a:t>
            </a:r>
            <a:endParaRPr lang="en-US" dirty="0">
              <a:solidFill>
                <a:srgbClr val="FFFF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29200"/>
          </a:xfrm>
        </p:spPr>
        <p:txBody>
          <a:bodyPr>
            <a:normAutofit fontScale="77500" lnSpcReduction="20000"/>
          </a:bodyPr>
          <a:lstStyle/>
          <a:p>
            <a:pPr lvl="0"/>
            <a:r>
              <a:rPr lang="en-US" dirty="0" smtClean="0">
                <a:solidFill>
                  <a:schemeClr val="bg1"/>
                </a:solidFill>
              </a:rPr>
              <a:t>The delivery of eTextbooks to students via their notebook computers was a simple and very efficient process</a:t>
            </a:r>
          </a:p>
          <a:p>
            <a:pPr lvl="0"/>
            <a:r>
              <a:rPr lang="en-US" dirty="0" smtClean="0">
                <a:solidFill>
                  <a:schemeClr val="bg1"/>
                </a:solidFill>
              </a:rPr>
              <a:t>Students were able to complete the downloading of eTextbooks with little assistance from university support staff</a:t>
            </a:r>
          </a:p>
          <a:p>
            <a:pPr lvl="0"/>
            <a:r>
              <a:rPr lang="en-US" dirty="0" smtClean="0">
                <a:solidFill>
                  <a:schemeClr val="bg1"/>
                </a:solidFill>
              </a:rPr>
              <a:t>Several publishers were able to provide enhanced eTextbooks with quizzes and shared notes</a:t>
            </a:r>
          </a:p>
          <a:p>
            <a:pPr lvl="0"/>
            <a:r>
              <a:rPr lang="en-US" dirty="0" smtClean="0">
                <a:solidFill>
                  <a:schemeClr val="bg1"/>
                </a:solidFill>
              </a:rPr>
              <a:t>The need for standardized reading features appeared useful as some students used multiple eTextbooks</a:t>
            </a:r>
          </a:p>
          <a:p>
            <a:pPr lvl="0"/>
            <a:r>
              <a:rPr lang="en-US" dirty="0" smtClean="0">
                <a:solidFill>
                  <a:schemeClr val="bg1"/>
                </a:solidFill>
              </a:rPr>
              <a:t>Students could continue to see the potential for carrying backpacks that weighted less</a:t>
            </a:r>
          </a:p>
          <a:p>
            <a:pPr lvl="0"/>
            <a:r>
              <a:rPr lang="en-US" dirty="0" smtClean="0">
                <a:solidFill>
                  <a:schemeClr val="bg1"/>
                </a:solidFill>
              </a:rPr>
              <a:t> Some eTextbook features, if used in the classroom, need additional Wi-Fi connectivity*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259B7D-FED2-4EC4-9051-E0E9BF49674B}" type="slidenum">
              <a:rPr lang="en-US" smtClean="0"/>
              <a:pPr/>
              <a:t>29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Rise of eBooks</a:t>
            </a:r>
            <a:endParaRPr lang="en-US" dirty="0">
              <a:solidFill>
                <a:srgbClr val="FFFF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1990s—eBooks commercially available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Most in PDF format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Slow growth in sales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2007—release of </a:t>
            </a:r>
            <a:r>
              <a:rPr lang="en-US" dirty="0" err="1" smtClean="0">
                <a:solidFill>
                  <a:schemeClr val="bg1"/>
                </a:solidFill>
              </a:rPr>
              <a:t>Amazon.com’s</a:t>
            </a:r>
            <a:r>
              <a:rPr lang="en-US" dirty="0" smtClean="0">
                <a:solidFill>
                  <a:schemeClr val="bg1"/>
                </a:solidFill>
              </a:rPr>
              <a:t> Kindle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240,000 sold in 2008*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259B7D-FED2-4EC4-9051-E0E9BF49674B}" type="slidenum">
              <a:rPr lang="en-US" smtClean="0"/>
              <a:pPr/>
              <a:t>3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Advantages of eTextbooks </a:t>
            </a:r>
            <a:endParaRPr lang="en-US" dirty="0">
              <a:solidFill>
                <a:srgbClr val="FFFF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5029200" cy="4525963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Facilitates integrated learning resources for the student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Conveys lower costs into lower charges to students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Textbook publishers have shown a substantial commitment to research in order to develop a new vision for eTextbooks*</a:t>
            </a:r>
          </a:p>
        </p:txBody>
      </p:sp>
      <p:pic>
        <p:nvPicPr>
          <p:cNvPr id="15365" name="Picture 5" descr="P4070360CRO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-814665">
            <a:off x="5654675" y="1516063"/>
            <a:ext cx="3048000" cy="2324100"/>
          </a:xfrm>
          <a:prstGeom prst="rect">
            <a:avLst/>
          </a:prstGeom>
          <a:noFill/>
        </p:spPr>
      </p:pic>
      <p:pic>
        <p:nvPicPr>
          <p:cNvPr id="15368" name="Picture 8" descr="MVC-005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91200" y="3733800"/>
            <a:ext cx="3124200" cy="2343150"/>
          </a:xfrm>
          <a:prstGeom prst="rect">
            <a:avLst/>
          </a:prstGeom>
          <a:noFill/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259B7D-FED2-4EC4-9051-E0E9BF49674B}" type="slidenum">
              <a:rPr lang="en-US" smtClean="0"/>
              <a:pPr/>
              <a:t>30</a:t>
            </a:fld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244475"/>
            <a:ext cx="8613775" cy="1431925"/>
          </a:xfrm>
        </p:spPr>
        <p:txBody>
          <a:bodyPr/>
          <a:lstStyle/>
          <a:p>
            <a:r>
              <a:rPr lang="en-US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Options to Ensure Students have Notebooks and Software</a:t>
            </a:r>
            <a:r>
              <a:rPr lang="en-US" dirty="0"/>
              <a:t> 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828800"/>
            <a:ext cx="5181600" cy="4525963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800" dirty="0">
                <a:solidFill>
                  <a:schemeClr val="bg1"/>
                </a:solidFill>
              </a:rPr>
              <a:t>The university may mandate students have notebooks through an off campus or a bookstore acquisition</a:t>
            </a:r>
          </a:p>
          <a:p>
            <a:pPr>
              <a:lnSpc>
                <a:spcPct val="90000"/>
              </a:lnSpc>
            </a:pPr>
            <a:r>
              <a:rPr lang="en-US" sz="2800" dirty="0">
                <a:solidFill>
                  <a:schemeClr val="bg1"/>
                </a:solidFill>
              </a:rPr>
              <a:t>The university may lease notebooks and rent them to students through fees</a:t>
            </a:r>
          </a:p>
          <a:p>
            <a:pPr>
              <a:lnSpc>
                <a:spcPct val="90000"/>
              </a:lnSpc>
            </a:pPr>
            <a:r>
              <a:rPr lang="en-US" sz="2800" dirty="0">
                <a:solidFill>
                  <a:schemeClr val="bg1"/>
                </a:solidFill>
              </a:rPr>
              <a:t>The university may purchase notebooks and rent them to students through </a:t>
            </a:r>
            <a:r>
              <a:rPr lang="en-US" sz="2800" dirty="0" smtClean="0">
                <a:solidFill>
                  <a:schemeClr val="bg1"/>
                </a:solidFill>
              </a:rPr>
              <a:t>fees*</a:t>
            </a:r>
            <a:endParaRPr lang="en-US" sz="2800" dirty="0">
              <a:solidFill>
                <a:schemeClr val="bg1"/>
              </a:solidFill>
            </a:endParaRPr>
          </a:p>
        </p:txBody>
      </p:sp>
      <p:pic>
        <p:nvPicPr>
          <p:cNvPr id="11268" name="Picture 4" descr="sittinglegstretched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416605">
            <a:off x="5486400" y="1981200"/>
            <a:ext cx="2984500" cy="1944688"/>
          </a:xfrm>
          <a:prstGeom prst="rect">
            <a:avLst/>
          </a:prstGeom>
          <a:noFill/>
        </p:spPr>
      </p:pic>
      <p:pic>
        <p:nvPicPr>
          <p:cNvPr id="11271" name="Picture 7" descr="1006138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-212046">
            <a:off x="5943600" y="3657600"/>
            <a:ext cx="2249488" cy="2743200"/>
          </a:xfrm>
          <a:prstGeom prst="rect">
            <a:avLst/>
          </a:prstGeom>
          <a:noFill/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259B7D-FED2-4EC4-9051-E0E9BF49674B}" type="slidenum">
              <a:rPr lang="en-US" smtClean="0"/>
              <a:pPr/>
              <a:t>31</a:t>
            </a:fld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Conclusions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4648200" cy="48768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2400" dirty="0">
                <a:solidFill>
                  <a:schemeClr val="bg1"/>
                </a:solidFill>
              </a:rPr>
              <a:t>Northwest provides </a:t>
            </a:r>
            <a:r>
              <a:rPr lang="en-US" sz="2400" dirty="0" smtClean="0">
                <a:solidFill>
                  <a:schemeClr val="bg1"/>
                </a:solidFill>
              </a:rPr>
              <a:t>a notebook to every full-time student</a:t>
            </a:r>
          </a:p>
          <a:p>
            <a:pPr>
              <a:lnSpc>
                <a:spcPct val="80000"/>
              </a:lnSpc>
            </a:pPr>
            <a:r>
              <a:rPr lang="en-US" sz="2400" dirty="0" smtClean="0">
                <a:solidFill>
                  <a:schemeClr val="bg1"/>
                </a:solidFill>
              </a:rPr>
              <a:t>Northwest provides textbooks</a:t>
            </a:r>
          </a:p>
          <a:p>
            <a:pPr>
              <a:lnSpc>
                <a:spcPct val="80000"/>
              </a:lnSpc>
            </a:pPr>
            <a:r>
              <a:rPr lang="en-US" sz="2400" dirty="0" smtClean="0">
                <a:solidFill>
                  <a:schemeClr val="bg1"/>
                </a:solidFill>
              </a:rPr>
              <a:t>eTextbooks will replace traditional textbooks as they are available and found acceptable by students</a:t>
            </a:r>
          </a:p>
          <a:p>
            <a:pPr>
              <a:lnSpc>
                <a:spcPct val="80000"/>
              </a:lnSpc>
            </a:pPr>
            <a:r>
              <a:rPr lang="en-US" sz="2400" dirty="0" smtClean="0">
                <a:solidFill>
                  <a:schemeClr val="bg1"/>
                </a:solidFill>
              </a:rPr>
              <a:t>Faculty will continue to select eTextbooks and textbooks based on their content* </a:t>
            </a:r>
            <a:endParaRPr lang="en-US" sz="2400" dirty="0">
              <a:solidFill>
                <a:schemeClr val="bg1"/>
              </a:solidFill>
            </a:endParaRPr>
          </a:p>
        </p:txBody>
      </p:sp>
      <p:pic>
        <p:nvPicPr>
          <p:cNvPr id="20488" name="Picture 8" descr="P426119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05400" y="1524000"/>
            <a:ext cx="3657600" cy="4876800"/>
          </a:xfrm>
          <a:prstGeom prst="rect">
            <a:avLst/>
          </a:prstGeom>
          <a:noFill/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259B7D-FED2-4EC4-9051-E0E9BF49674B}" type="slidenum">
              <a:rPr lang="en-US" smtClean="0"/>
              <a:pPr/>
              <a:t>32</a:t>
            </a:fld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5715000" cy="4525963"/>
          </a:xfrm>
        </p:spPr>
        <p:txBody>
          <a:bodyPr/>
          <a:lstStyle/>
          <a:p>
            <a:pPr>
              <a:lnSpc>
                <a:spcPct val="80000"/>
              </a:lnSpc>
              <a:buNone/>
            </a:pPr>
            <a:r>
              <a:rPr lang="en-US" sz="2400" dirty="0">
                <a:solidFill>
                  <a:schemeClr val="bg1"/>
                </a:solidFill>
              </a:rPr>
              <a:t>Jon Rickman: Information Systems </a:t>
            </a:r>
            <a:r>
              <a:rPr lang="en-US" sz="2400" dirty="0" smtClean="0">
                <a:solidFill>
                  <a:srgbClr val="FFFF99"/>
                </a:solidFill>
                <a:hlinkClick r:id="rId2"/>
              </a:rPr>
              <a:t>rickman@nwmissouri.edu</a:t>
            </a:r>
            <a:r>
              <a:rPr lang="en-US" sz="2400" dirty="0" smtClean="0">
                <a:solidFill>
                  <a:srgbClr val="FFFF99"/>
                </a:solidFill>
              </a:rPr>
              <a:t> </a:t>
            </a:r>
            <a:r>
              <a:rPr lang="en-US" sz="2400" dirty="0">
                <a:solidFill>
                  <a:schemeClr val="bg1"/>
                </a:solidFill>
              </a:rPr>
              <a:t>	</a:t>
            </a:r>
            <a:endParaRPr lang="en-US" sz="2400" dirty="0" smtClean="0">
              <a:solidFill>
                <a:schemeClr val="bg1"/>
              </a:solidFill>
            </a:endParaRPr>
          </a:p>
          <a:p>
            <a:pPr>
              <a:lnSpc>
                <a:spcPct val="80000"/>
              </a:lnSpc>
              <a:buNone/>
            </a:pPr>
            <a:endParaRPr lang="en-US" sz="2400" dirty="0">
              <a:solidFill>
                <a:schemeClr val="bg1"/>
              </a:solidFill>
            </a:endParaRPr>
          </a:p>
          <a:p>
            <a:pPr>
              <a:lnSpc>
                <a:spcPct val="80000"/>
              </a:lnSpc>
              <a:buNone/>
            </a:pPr>
            <a:r>
              <a:rPr lang="en-US" sz="2400" dirty="0" smtClean="0">
                <a:solidFill>
                  <a:schemeClr val="bg1"/>
                </a:solidFill>
              </a:rPr>
              <a:t>Roger Von Holzen: Director—CITE </a:t>
            </a:r>
            <a:r>
              <a:rPr lang="en-US" sz="2400" dirty="0" smtClean="0">
                <a:solidFill>
                  <a:schemeClr val="bg1"/>
                </a:solidFill>
                <a:hlinkClick r:id="rId3"/>
              </a:rPr>
              <a:t>rvh@nwmissouri.edu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endParaRPr lang="en-US" sz="2000" dirty="0">
              <a:solidFill>
                <a:schemeClr val="bg1"/>
              </a:solidFill>
            </a:endParaRPr>
          </a:p>
          <a:p>
            <a:pPr>
              <a:lnSpc>
                <a:spcPct val="80000"/>
              </a:lnSpc>
            </a:pPr>
            <a:endParaRPr lang="en-US" sz="2000" dirty="0" smtClean="0">
              <a:solidFill>
                <a:schemeClr val="bg1"/>
              </a:solidFill>
            </a:endParaRPr>
          </a:p>
          <a:p>
            <a:pPr>
              <a:lnSpc>
                <a:spcPct val="80000"/>
              </a:lnSpc>
            </a:pPr>
            <a:endParaRPr lang="en-US" sz="2000" dirty="0" smtClean="0">
              <a:solidFill>
                <a:schemeClr val="bg1"/>
              </a:solidFill>
            </a:endParaRPr>
          </a:p>
          <a:p>
            <a:pPr>
              <a:lnSpc>
                <a:spcPct val="80000"/>
              </a:lnSpc>
            </a:pPr>
            <a:endParaRPr lang="en-US" sz="2000" dirty="0" smtClean="0">
              <a:solidFill>
                <a:schemeClr val="bg1"/>
              </a:solidFill>
            </a:endParaRPr>
          </a:p>
          <a:p>
            <a:pPr>
              <a:lnSpc>
                <a:spcPct val="80000"/>
              </a:lnSpc>
            </a:pPr>
            <a:endParaRPr lang="en-US" sz="2000" dirty="0" smtClean="0">
              <a:solidFill>
                <a:schemeClr val="bg1"/>
              </a:solidFill>
            </a:endParaRPr>
          </a:p>
          <a:p>
            <a:pPr>
              <a:lnSpc>
                <a:spcPct val="80000"/>
              </a:lnSpc>
              <a:buNone/>
            </a:pPr>
            <a:r>
              <a:rPr lang="en-US" sz="2000" dirty="0" smtClean="0">
                <a:solidFill>
                  <a:schemeClr val="bg1"/>
                </a:solidFill>
                <a:hlinkClick r:id="rId4"/>
              </a:rPr>
              <a:t>http://cite.nwmissouri.edu/presentations</a:t>
            </a:r>
            <a:r>
              <a:rPr lang="en-US" sz="2000" dirty="0" smtClean="0">
                <a:solidFill>
                  <a:schemeClr val="bg1"/>
                </a:solidFill>
              </a:rPr>
              <a:t> </a:t>
            </a:r>
            <a:endParaRPr lang="en-US" sz="2000" dirty="0">
              <a:solidFill>
                <a:schemeClr val="bg1"/>
              </a:solidFill>
            </a:endParaRPr>
          </a:p>
          <a:p>
            <a:pPr>
              <a:lnSpc>
                <a:spcPct val="80000"/>
              </a:lnSpc>
              <a:buFontTx/>
              <a:buNone/>
            </a:pPr>
            <a:endParaRPr lang="en-US" sz="2400" dirty="0">
              <a:solidFill>
                <a:schemeClr val="bg1"/>
              </a:solidFill>
            </a:endParaRPr>
          </a:p>
        </p:txBody>
      </p:sp>
      <p:pic>
        <p:nvPicPr>
          <p:cNvPr id="23565" name="Picture 13" descr="Colden Pond 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269038" y="1752600"/>
            <a:ext cx="2874962" cy="4343400"/>
          </a:xfrm>
          <a:prstGeom prst="rect">
            <a:avLst/>
          </a:prstGeom>
          <a:noFill/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259B7D-FED2-4EC4-9051-E0E9BF49674B}" type="slidenum">
              <a:rPr lang="en-US" smtClean="0"/>
              <a:pPr/>
              <a:t>33</a:t>
            </a:fld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DigiPaper-1.wmv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320800" y="1295400"/>
            <a:ext cx="6604000" cy="4953000"/>
          </a:xfrm>
          <a:prstGeom prst="rect">
            <a:avLst/>
          </a:prstGeom>
        </p:spPr>
      </p:pic>
      <p:sp>
        <p:nvSpPr>
          <p:cNvPr id="8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Plastic Logic Reader</a:t>
            </a:r>
            <a:endParaRPr kumimoji="0" lang="en-US" sz="4400" b="0" i="0" u="none" strike="noStrike" kern="0" cap="none" spc="0" normalizeH="0" baseline="0" noProof="0" dirty="0">
              <a:ln>
                <a:noFill/>
              </a:ln>
              <a:solidFill>
                <a:srgbClr val="FFFF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Right Arrow 4">
            <a:hlinkClick r:id="rId4" action="ppaction://hlinksldjump"/>
          </p:cNvPr>
          <p:cNvSpPr/>
          <p:nvPr/>
        </p:nvSpPr>
        <p:spPr>
          <a:xfrm>
            <a:off x="8305800" y="6324600"/>
            <a:ext cx="533400" cy="381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Plastic Logic Reader</a:t>
            </a:r>
            <a:endParaRPr lang="en-US" dirty="0">
              <a:solidFill>
                <a:srgbClr val="FFFF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plasticlogic.wmv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524000" y="1447800"/>
            <a:ext cx="6096000" cy="4572000"/>
          </a:xfrm>
          <a:prstGeom prst="rect">
            <a:avLst/>
          </a:prstGeom>
        </p:spPr>
      </p:pic>
      <p:sp>
        <p:nvSpPr>
          <p:cNvPr id="5" name="Right Arrow 4">
            <a:hlinkClick r:id="rId4" action="ppaction://hlinksldjump"/>
          </p:cNvPr>
          <p:cNvSpPr/>
          <p:nvPr/>
        </p:nvSpPr>
        <p:spPr>
          <a:xfrm>
            <a:off x="8305800" y="6324600"/>
            <a:ext cx="533400" cy="381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64677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Advantages of eBooks</a:t>
            </a:r>
            <a:endParaRPr lang="en-US" dirty="0">
              <a:solidFill>
                <a:srgbClr val="FFFF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300" dirty="0" smtClean="0">
                <a:solidFill>
                  <a:schemeClr val="bg1"/>
                </a:solidFill>
              </a:rPr>
              <a:t>Searchable text and hyperlinks</a:t>
            </a:r>
          </a:p>
          <a:p>
            <a:r>
              <a:rPr lang="en-US" sz="2300" dirty="0" smtClean="0">
                <a:solidFill>
                  <a:schemeClr val="bg1"/>
                </a:solidFill>
              </a:rPr>
              <a:t>Multiple books on a single eBook reader</a:t>
            </a:r>
          </a:p>
          <a:p>
            <a:r>
              <a:rPr lang="en-US" sz="2300" dirty="0" smtClean="0">
                <a:solidFill>
                  <a:schemeClr val="bg1"/>
                </a:solidFill>
              </a:rPr>
              <a:t>Non-permanent highlighting and annotation </a:t>
            </a:r>
          </a:p>
          <a:p>
            <a:r>
              <a:rPr lang="en-US" sz="2300" dirty="0" smtClean="0">
                <a:solidFill>
                  <a:schemeClr val="bg1"/>
                </a:solidFill>
              </a:rPr>
              <a:t>Adjustable font size</a:t>
            </a:r>
          </a:p>
          <a:p>
            <a:r>
              <a:rPr lang="en-US" sz="2300" dirty="0" smtClean="0">
                <a:solidFill>
                  <a:schemeClr val="bg1"/>
                </a:solidFill>
              </a:rPr>
              <a:t>Embedded animated images or multimedia clips</a:t>
            </a:r>
          </a:p>
          <a:p>
            <a:r>
              <a:rPr lang="en-US" sz="2300" dirty="0" smtClean="0">
                <a:solidFill>
                  <a:schemeClr val="bg1"/>
                </a:solidFill>
              </a:rPr>
              <a:t>Automatic opening to the last read page</a:t>
            </a:r>
          </a:p>
          <a:p>
            <a:r>
              <a:rPr lang="en-US" sz="2300" dirty="0" smtClean="0">
                <a:solidFill>
                  <a:schemeClr val="bg1"/>
                </a:solidFill>
              </a:rPr>
              <a:t>Lower cost per book (after purchase of reader)</a:t>
            </a:r>
          </a:p>
          <a:p>
            <a:r>
              <a:rPr lang="en-US" sz="2300" dirty="0" smtClean="0">
                <a:solidFill>
                  <a:schemeClr val="bg1"/>
                </a:solidFill>
              </a:rPr>
              <a:t>Automatic text-to-speech possible</a:t>
            </a:r>
          </a:p>
          <a:p>
            <a:r>
              <a:rPr lang="en-US" sz="2300" dirty="0" smtClean="0">
                <a:solidFill>
                  <a:schemeClr val="bg1"/>
                </a:solidFill>
              </a:rPr>
              <a:t>Continuous availability of books--no going out of print date</a:t>
            </a:r>
          </a:p>
          <a:p>
            <a:r>
              <a:rPr lang="en-US" sz="2300" dirty="0" smtClean="0">
                <a:solidFill>
                  <a:schemeClr val="bg1"/>
                </a:solidFill>
              </a:rPr>
              <a:t>Self-published eBooks</a:t>
            </a:r>
          </a:p>
          <a:p>
            <a:r>
              <a:rPr lang="en-US" sz="2300" dirty="0" smtClean="0">
                <a:solidFill>
                  <a:schemeClr val="bg1"/>
                </a:solidFill>
              </a:rPr>
              <a:t>Less environmental impact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259B7D-FED2-4EC4-9051-E0E9BF49674B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838200" y="6248400"/>
            <a:ext cx="143340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>
                <a:solidFill>
                  <a:schemeClr val="bg1"/>
                </a:solidFill>
              </a:rPr>
              <a:t>Source: Wikipedia.org</a:t>
            </a:r>
            <a:endParaRPr lang="en-US" sz="10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Disadvantages of eBooks</a:t>
            </a:r>
            <a:endParaRPr lang="en-US" dirty="0">
              <a:solidFill>
                <a:srgbClr val="FFFF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>
                <a:solidFill>
                  <a:schemeClr val="bg1"/>
                </a:solidFill>
              </a:rPr>
              <a:t>Fragility of eBook readers</a:t>
            </a:r>
          </a:p>
          <a:p>
            <a:r>
              <a:rPr lang="en-US" sz="2800" dirty="0" smtClean="0">
                <a:solidFill>
                  <a:schemeClr val="bg1"/>
                </a:solidFill>
              </a:rPr>
              <a:t>Limited battery life of eBook readers</a:t>
            </a:r>
          </a:p>
          <a:p>
            <a:r>
              <a:rPr lang="en-US" sz="2800" dirty="0" smtClean="0">
                <a:solidFill>
                  <a:schemeClr val="bg1"/>
                </a:solidFill>
              </a:rPr>
              <a:t>Increased chance of loss of eBook readers</a:t>
            </a:r>
          </a:p>
          <a:p>
            <a:r>
              <a:rPr lang="en-US" sz="2800" dirty="0" smtClean="0">
                <a:solidFill>
                  <a:schemeClr val="bg1"/>
                </a:solidFill>
              </a:rPr>
              <a:t>Lack of availability of eBooks</a:t>
            </a:r>
          </a:p>
          <a:p>
            <a:r>
              <a:rPr lang="en-US" sz="2800" dirty="0" smtClean="0">
                <a:solidFill>
                  <a:schemeClr val="bg1"/>
                </a:solidFill>
              </a:rPr>
              <a:t>Piracy potential with eBooks</a:t>
            </a:r>
          </a:p>
          <a:p>
            <a:r>
              <a:rPr lang="en-US" sz="2800" dirty="0" smtClean="0">
                <a:solidFill>
                  <a:schemeClr val="bg1"/>
                </a:solidFill>
              </a:rPr>
              <a:t>Loss of “book” experience</a:t>
            </a:r>
          </a:p>
          <a:p>
            <a:r>
              <a:rPr lang="en-US" sz="2800" dirty="0" smtClean="0">
                <a:solidFill>
                  <a:schemeClr val="bg1"/>
                </a:solidFill>
              </a:rPr>
              <a:t>Lack of sharing and reselling of eBooks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259B7D-FED2-4EC4-9051-E0E9BF49674B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838200" y="5181600"/>
            <a:ext cx="143340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>
                <a:solidFill>
                  <a:schemeClr val="bg1"/>
                </a:solidFill>
              </a:rPr>
              <a:t>Source: Wikipedia.org</a:t>
            </a:r>
            <a:endParaRPr lang="en-US" sz="10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eReaders available</a:t>
            </a:r>
            <a:endParaRPr lang="en-US" dirty="0">
              <a:solidFill>
                <a:srgbClr val="FFFF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>
                <a:solidFill>
                  <a:schemeClr val="bg1"/>
                </a:solidFill>
              </a:rPr>
              <a:t>Kindle</a:t>
            </a:r>
          </a:p>
          <a:p>
            <a:r>
              <a:rPr lang="en-US" sz="2800" dirty="0" smtClean="0">
                <a:solidFill>
                  <a:schemeClr val="bg1"/>
                </a:solidFill>
              </a:rPr>
              <a:t>iPhones from Apple</a:t>
            </a:r>
          </a:p>
          <a:p>
            <a:r>
              <a:rPr lang="en-US" sz="2800" dirty="0" smtClean="0">
                <a:solidFill>
                  <a:schemeClr val="bg1"/>
                </a:solidFill>
              </a:rPr>
              <a:t>Sony Reader</a:t>
            </a:r>
          </a:p>
          <a:p>
            <a:r>
              <a:rPr lang="en-US" sz="2800" dirty="0" smtClean="0">
                <a:solidFill>
                  <a:schemeClr val="bg1"/>
                </a:solidFill>
              </a:rPr>
              <a:t>eBook Reader</a:t>
            </a:r>
          </a:p>
          <a:p>
            <a:r>
              <a:rPr lang="en-US" sz="2800" dirty="0" smtClean="0">
                <a:solidFill>
                  <a:schemeClr val="bg1"/>
                </a:solidFill>
              </a:rPr>
              <a:t>Plastic Logic</a:t>
            </a:r>
          </a:p>
          <a:p>
            <a:r>
              <a:rPr lang="en-US" sz="2800" dirty="0" smtClean="0">
                <a:solidFill>
                  <a:schemeClr val="bg1"/>
                </a:solidFill>
              </a:rPr>
              <a:t>Personal computers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9" name="Picture 8" descr="h158PRS700-o_FrontF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0" y="1676400"/>
            <a:ext cx="1757363" cy="2366524"/>
          </a:xfrm>
          <a:prstGeom prst="rect">
            <a:avLst/>
          </a:prstGeom>
        </p:spPr>
      </p:pic>
      <p:pic>
        <p:nvPicPr>
          <p:cNvPr id="11" name="Picture 10" descr="apple-iphone-here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53000" y="2286000"/>
            <a:ext cx="1276927" cy="2106930"/>
          </a:xfrm>
          <a:prstGeom prst="rect">
            <a:avLst/>
          </a:prstGeom>
        </p:spPr>
      </p:pic>
      <p:pic>
        <p:nvPicPr>
          <p:cNvPr id="2050" name="Picture 2" descr="\\nw05506\eTextbook paper\amazon-kind-vs-plastic-logic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870154" y="4876800"/>
            <a:ext cx="2892846" cy="1600708"/>
          </a:xfrm>
          <a:prstGeom prst="rect">
            <a:avLst/>
          </a:prstGeom>
          <a:noFill/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259B7D-FED2-4EC4-9051-E0E9BF49674B}" type="slidenum">
              <a:rPr lang="en-US" smtClean="0"/>
              <a:pPr/>
              <a:t>6</a:t>
            </a:fld>
            <a:endParaRPr lang="en-US" dirty="0"/>
          </a:p>
        </p:txBody>
      </p:sp>
      <p:pic>
        <p:nvPicPr>
          <p:cNvPr id="10" name="Picture 9" descr="landing_nb_everyday_computing_164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81200" y="4876800"/>
            <a:ext cx="2590800" cy="164294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Kindle</a:t>
            </a:r>
            <a:endParaRPr lang="en-US" dirty="0">
              <a:solidFill>
                <a:srgbClr val="FFFF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53000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Employees E Ink technology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almost paper-like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easy to read even in bright sunshine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allows for high contrast and high resolution, with a near 180° viewing angle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Black/white only and no animation/video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Has note taking and highlighting capability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November 2008—release of Kindle 2.0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Projected 2009 sales of more than 500,000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$359.00 price 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Amazon eBook price: up to $9.99 each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Kindle app for </a:t>
            </a:r>
            <a:r>
              <a:rPr lang="en-US" dirty="0" err="1" smtClean="0">
                <a:solidFill>
                  <a:schemeClr val="bg1"/>
                </a:solidFill>
              </a:rPr>
              <a:t>iPhone</a:t>
            </a:r>
            <a:r>
              <a:rPr lang="en-US" dirty="0" smtClean="0">
                <a:solidFill>
                  <a:schemeClr val="bg1"/>
                </a:solidFill>
              </a:rPr>
              <a:t> *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259B7D-FED2-4EC4-9051-E0E9BF49674B}" type="slidenum">
              <a:rPr lang="en-US" smtClean="0"/>
              <a:pPr/>
              <a:t>7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Sony Reader </a:t>
            </a:r>
            <a:endParaRPr lang="en-US" dirty="0">
              <a:solidFill>
                <a:srgbClr val="FFFF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Device has 6-inch display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Utilizes E Ink technology 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Text can be changed between three different sizes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One touch buttons to move backward and forward </a:t>
            </a:r>
            <a:br>
              <a:rPr lang="en-US" dirty="0" smtClean="0">
                <a:solidFill>
                  <a:schemeClr val="bg1"/>
                </a:solidFill>
              </a:rPr>
            </a:br>
            <a:r>
              <a:rPr lang="en-US" dirty="0" smtClean="0">
                <a:solidFill>
                  <a:schemeClr val="bg1"/>
                </a:solidFill>
              </a:rPr>
              <a:t>through book pages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Black/white only and no animation/video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2008 Model* PRS-700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Search feature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Built-in LED reading light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$350 price*</a:t>
            </a:r>
          </a:p>
        </p:txBody>
      </p:sp>
      <p:pic>
        <p:nvPicPr>
          <p:cNvPr id="4" name="Picture 3" descr="lifestyle_thumb3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62600" y="4470400"/>
            <a:ext cx="3581400" cy="2387600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259B7D-FED2-4EC4-9051-E0E9BF49674B}" type="slidenum">
              <a:rPr lang="en-US" smtClean="0"/>
              <a:pPr/>
              <a:t>8</a:t>
            </a:fld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eBook</a:t>
            </a:r>
            <a:endParaRPr lang="en-US" dirty="0">
              <a:solidFill>
                <a:srgbClr val="FFFF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Liquid-crystal display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Harder to read in bright light and at </a:t>
            </a:r>
            <a:br>
              <a:rPr lang="en-US" dirty="0" smtClean="0">
                <a:solidFill>
                  <a:schemeClr val="bg1"/>
                </a:solidFill>
              </a:rPr>
            </a:br>
            <a:r>
              <a:rPr lang="en-US" dirty="0" smtClean="0">
                <a:solidFill>
                  <a:schemeClr val="bg1"/>
                </a:solidFill>
              </a:rPr>
              <a:t>angle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Greater power demand—less battery </a:t>
            </a:r>
            <a:br>
              <a:rPr lang="en-US" dirty="0" smtClean="0">
                <a:solidFill>
                  <a:schemeClr val="bg1"/>
                </a:solidFill>
              </a:rPr>
            </a:br>
            <a:r>
              <a:rPr lang="en-US" dirty="0" smtClean="0">
                <a:solidFill>
                  <a:schemeClr val="bg1"/>
                </a:solidFill>
              </a:rPr>
              <a:t>life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Color and animation/video capability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Search capability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Has Tablet PC capabilities with stylus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Highlighting</a:t>
            </a:r>
          </a:p>
          <a:p>
            <a:pPr lvl="1"/>
            <a:r>
              <a:rPr lang="en-US" dirty="0" err="1" smtClean="0">
                <a:solidFill>
                  <a:schemeClr val="bg1"/>
                </a:solidFill>
              </a:rPr>
              <a:t>Drawning</a:t>
            </a:r>
            <a:r>
              <a:rPr lang="en-US" dirty="0" smtClean="0">
                <a:solidFill>
                  <a:schemeClr val="bg1"/>
                </a:solidFill>
              </a:rPr>
              <a:t>/writing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$150 price*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259B7D-FED2-4EC4-9051-E0E9BF49674B}" type="slidenum">
              <a:rPr lang="en-US" smtClean="0"/>
              <a:pPr/>
              <a:t>9</a:t>
            </a:fld>
            <a:endParaRPr lang="en-US" dirty="0"/>
          </a:p>
        </p:txBody>
      </p:sp>
      <p:pic>
        <p:nvPicPr>
          <p:cNvPr id="5" name="Picture 4" descr="eBook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86600" y="1676400"/>
            <a:ext cx="1857829" cy="222408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heme/theme1.xml><?xml version="1.0" encoding="utf-8"?>
<a:theme xmlns:a="http://schemas.openxmlformats.org/drawingml/2006/main" name="Default Design">
  <a:themeElements>
    <a:clrScheme name="Default Design 13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FFFF66"/>
      </a:hlink>
      <a:folHlink>
        <a:srgbClr val="FFFF66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FFFF66"/>
        </a:hlink>
        <a:folHlink>
          <a:srgbClr val="FFFF6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2194</TotalTime>
  <Words>1413</Words>
  <Application>Microsoft Office PowerPoint</Application>
  <PresentationFormat>On-screen Show (4:3)</PresentationFormat>
  <Paragraphs>277</Paragraphs>
  <Slides>35</Slides>
  <Notes>2</Notes>
  <HiddenSlides>0</HiddenSlides>
  <MMClips>3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36" baseType="lpstr">
      <vt:lpstr>Default Design</vt:lpstr>
      <vt:lpstr>eBooks, eTextbooks and eReaders</vt:lpstr>
      <vt:lpstr>Slide 2</vt:lpstr>
      <vt:lpstr>The Rise of eBooks</vt:lpstr>
      <vt:lpstr>Advantages of eBooks</vt:lpstr>
      <vt:lpstr>Disadvantages of eBooks</vt:lpstr>
      <vt:lpstr>eReaders available</vt:lpstr>
      <vt:lpstr>Kindle</vt:lpstr>
      <vt:lpstr>Sony Reader </vt:lpstr>
      <vt:lpstr>eBook</vt:lpstr>
      <vt:lpstr>Plastic Logic Reader</vt:lpstr>
      <vt:lpstr>eBooks vs. eTextbooks</vt:lpstr>
      <vt:lpstr>Notebooks as eTextbook Readers </vt:lpstr>
      <vt:lpstr>Wholesale eTextbook Sales</vt:lpstr>
      <vt:lpstr>Sample Cost Comparisons</vt:lpstr>
      <vt:lpstr>Northwest Pilot Study</vt:lpstr>
      <vt:lpstr>Notebooks and Textbooks</vt:lpstr>
      <vt:lpstr>Costs for Notebooks and Textbooks</vt:lpstr>
      <vt:lpstr>Phase I--eReaders</vt:lpstr>
      <vt:lpstr>Testing the Sony Reader </vt:lpstr>
      <vt:lpstr>eTextbook Across the Curriculum The Electronic Campus 2008</vt:lpstr>
      <vt:lpstr>Phase I Findings</vt:lpstr>
      <vt:lpstr>Phase I Findings</vt:lpstr>
      <vt:lpstr>Phase II—Notebooks and eTextbooks</vt:lpstr>
      <vt:lpstr>Northwest Notebook Check-out and eTextbook Loading</vt:lpstr>
      <vt:lpstr> VitalSource Bookshelf </vt:lpstr>
      <vt:lpstr>Northwest Support Procedures</vt:lpstr>
      <vt:lpstr>Phase II Pilot</vt:lpstr>
      <vt:lpstr>Northwest eTextbook Initiative</vt:lpstr>
      <vt:lpstr>Phase II Findings</vt:lpstr>
      <vt:lpstr>Advantages of eTextbooks </vt:lpstr>
      <vt:lpstr>Options to Ensure Students have Notebooks and Software </vt:lpstr>
      <vt:lpstr>Conclusions</vt:lpstr>
      <vt:lpstr>Slide 33</vt:lpstr>
      <vt:lpstr>Slide 34</vt:lpstr>
      <vt:lpstr>Plastic Logic Reader</vt:lpstr>
    </vt:vector>
  </TitlesOfParts>
  <Company>Northwest Missouri State University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Notebook Universities do not have to be Expensive</dc:title>
  <dc:creator>Electronic Campus</dc:creator>
  <cp:lastModifiedBy>Electronic Campus</cp:lastModifiedBy>
  <cp:revision>209</cp:revision>
  <dcterms:created xsi:type="dcterms:W3CDTF">2006-09-06T19:37:32Z</dcterms:created>
  <dcterms:modified xsi:type="dcterms:W3CDTF">2009-03-27T17:48:47Z</dcterms:modified>
</cp:coreProperties>
</file>