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8" r:id="rId5"/>
    <p:sldId id="257" r:id="rId6"/>
    <p:sldId id="271" r:id="rId7"/>
    <p:sldId id="275" r:id="rId8"/>
    <p:sldId id="274" r:id="rId9"/>
    <p:sldId id="276" r:id="rId10"/>
    <p:sldId id="282" r:id="rId11"/>
    <p:sldId id="284"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55AD"/>
    <a:srgbClr val="F4C914"/>
    <a:srgbClr val="006A4E"/>
    <a:srgbClr val="F3F076"/>
    <a:srgbClr val="174E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19" autoAdjust="0"/>
  </p:normalViewPr>
  <p:slideViewPr>
    <p:cSldViewPr snapToGrid="0">
      <p:cViewPr>
        <p:scale>
          <a:sx n="67" d="100"/>
          <a:sy n="67" d="100"/>
        </p:scale>
        <p:origin x="4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10/10/2021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22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10/10/2021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01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10/10/2021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70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10/10/2021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223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10/10/2021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677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10/10/2021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226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10/10/2021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072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10/10/2021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1185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10/10/2021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439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10/10/2021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070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F0502020204030204"/>
              <a:ea typeface="+mn-ea"/>
              <a:cs typeface="+mn-cs"/>
            </a:endParaRPr>
          </a:p>
        </p:txBody>
      </p:sp>
      <p:cxnSp>
        <p:nvCxnSpPr>
          <p:cNvPr id="29" name="Straight Connector 28">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25410725-7E70-4A6E-9DD7-85466B67A45A}"/>
              </a:ext>
            </a:extLst>
          </p:cNvPr>
          <p:cNvSpPr/>
          <p:nvPr/>
        </p:nvSpPr>
        <p:spPr>
          <a:xfrm>
            <a:off x="0" y="0"/>
            <a:ext cx="12192000" cy="1490797"/>
          </a:xfrm>
          <a:prstGeom prst="rect">
            <a:avLst/>
          </a:prstGeom>
          <a:solidFill>
            <a:srgbClr val="00674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0" name="Picture 9">
            <a:extLst>
              <a:ext uri="{FF2B5EF4-FFF2-40B4-BE49-F238E27FC236}">
                <a16:creationId xmlns:a16="http://schemas.microsoft.com/office/drawing/2014/main" id="{9D6FA19D-0CBA-426C-AB1F-FFE995B93811}"/>
              </a:ext>
            </a:extLst>
          </p:cNvPr>
          <p:cNvPicPr>
            <a:picLocks noChangeAspect="1"/>
          </p:cNvPicPr>
          <p:nvPr/>
        </p:nvPicPr>
        <p:blipFill>
          <a:blip r:embed="rId3"/>
          <a:stretch>
            <a:fillRect/>
          </a:stretch>
        </p:blipFill>
        <p:spPr>
          <a:xfrm>
            <a:off x="177432" y="119198"/>
            <a:ext cx="6067425" cy="1371600"/>
          </a:xfrm>
          <a:prstGeom prst="rect">
            <a:avLst/>
          </a:prstGeom>
        </p:spPr>
      </p:pic>
      <p:sp>
        <p:nvSpPr>
          <p:cNvPr id="12" name="TextBox 11">
            <a:extLst>
              <a:ext uri="{FF2B5EF4-FFF2-40B4-BE49-F238E27FC236}">
                <a16:creationId xmlns:a16="http://schemas.microsoft.com/office/drawing/2014/main" id="{80966394-565B-4877-9440-4DAF046C6272}"/>
              </a:ext>
            </a:extLst>
          </p:cNvPr>
          <p:cNvSpPr txBox="1"/>
          <p:nvPr/>
        </p:nvSpPr>
        <p:spPr>
          <a:xfrm>
            <a:off x="744179" y="3625306"/>
            <a:ext cx="5781770" cy="646331"/>
          </a:xfrm>
          <a:prstGeom prst="rect">
            <a:avLst/>
          </a:prstGeom>
          <a:noFill/>
        </p:spPr>
        <p:txBody>
          <a:bodyPr wrap="square" rtlCol="0">
            <a:spAutoFit/>
          </a:bodyPr>
          <a:lstStyle/>
          <a:p>
            <a:r>
              <a:rPr lang="en-US" sz="3600" dirty="0"/>
              <a:t>Intern Manager</a:t>
            </a:r>
          </a:p>
        </p:txBody>
      </p:sp>
    </p:spTree>
    <p:extLst>
      <p:ext uri="{BB962C8B-B14F-4D97-AF65-F5344CB8AC3E}">
        <p14:creationId xmlns:p14="http://schemas.microsoft.com/office/powerpoint/2010/main" val="391274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A0A2D-D997-4B43-A2D1-F131C1214924}"/>
              </a:ext>
            </a:extLst>
          </p:cNvPr>
          <p:cNvSpPr>
            <a:spLocks noGrp="1"/>
          </p:cNvSpPr>
          <p:nvPr>
            <p:ph type="title"/>
          </p:nvPr>
        </p:nvSpPr>
        <p:spPr>
          <a:xfrm>
            <a:off x="1668408" y="914643"/>
            <a:ext cx="6942191" cy="1325563"/>
          </a:xfrm>
        </p:spPr>
        <p:txBody>
          <a:bodyPr vert="horz" lIns="91440" tIns="45720" rIns="91440" bIns="45720" rtlCol="0" anchor="ctr">
            <a:normAutofit/>
          </a:bodyPr>
          <a:lstStyle/>
          <a:p>
            <a:r>
              <a:rPr lang="en-US" sz="4000" b="1" dirty="0">
                <a:latin typeface="Franklin Gothic Book (Body)"/>
              </a:rPr>
              <a:t>About the Project</a:t>
            </a:r>
            <a:endParaRPr lang="en-US" b="1" dirty="0">
              <a:latin typeface="Franklin Gothic Book (Body)"/>
            </a:endParaRPr>
          </a:p>
        </p:txBody>
      </p:sp>
      <p:sp>
        <p:nvSpPr>
          <p:cNvPr id="4" name="TextBox 3">
            <a:extLst>
              <a:ext uri="{FF2B5EF4-FFF2-40B4-BE49-F238E27FC236}">
                <a16:creationId xmlns:a16="http://schemas.microsoft.com/office/drawing/2014/main" id="{1C239041-F0D5-4C05-B2AF-ACD35D994D30}"/>
              </a:ext>
            </a:extLst>
          </p:cNvPr>
          <p:cNvSpPr txBox="1"/>
          <p:nvPr/>
        </p:nvSpPr>
        <p:spPr>
          <a:xfrm>
            <a:off x="1352550" y="1674606"/>
            <a:ext cx="10313031" cy="3476625"/>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just">
              <a:lnSpc>
                <a:spcPct val="90000"/>
              </a:lnSpc>
              <a:spcAft>
                <a:spcPts val="600"/>
              </a:spcAft>
            </a:pPr>
            <a:r>
              <a:rPr lang="en-US" sz="1600" dirty="0"/>
              <a:t>Career Services requested for Web Application for Students to allow them to maintain Internship Applications.​</a:t>
            </a:r>
          </a:p>
          <a:p>
            <a:pPr algn="just">
              <a:lnSpc>
                <a:spcPct val="90000"/>
              </a:lnSpc>
              <a:spcAft>
                <a:spcPts val="600"/>
              </a:spcAft>
            </a:pPr>
            <a:r>
              <a:rPr lang="en-US" sz="1600" dirty="0"/>
              <a:t>This application has </a:t>
            </a:r>
            <a:r>
              <a:rPr lang="en-US" sz="1600"/>
              <a:t>3 roles:</a:t>
            </a:r>
            <a:endParaRPr lang="en-US" sz="1600" dirty="0"/>
          </a:p>
          <a:p>
            <a:pPr marL="285750" indent="-285750" algn="just">
              <a:lnSpc>
                <a:spcPct val="90000"/>
              </a:lnSpc>
              <a:spcAft>
                <a:spcPts val="600"/>
              </a:spcAft>
              <a:buFont typeface="Arial" panose="020B0604020202020204" pitchFamily="34" charset="0"/>
              <a:buChar char="•"/>
            </a:pPr>
            <a:r>
              <a:rPr lang="en-US" sz="1600" dirty="0"/>
              <a:t>Student</a:t>
            </a:r>
          </a:p>
          <a:p>
            <a:pPr marL="285750" indent="-285750" algn="just">
              <a:lnSpc>
                <a:spcPct val="90000"/>
              </a:lnSpc>
              <a:spcAft>
                <a:spcPts val="600"/>
              </a:spcAft>
              <a:buFont typeface="Arial" panose="020B0604020202020204" pitchFamily="34" charset="0"/>
              <a:buChar char="•"/>
            </a:pPr>
            <a:r>
              <a:rPr lang="en-US" sz="1600" dirty="0"/>
              <a:t>Faculty</a:t>
            </a:r>
          </a:p>
          <a:p>
            <a:pPr marL="285750" indent="-285750" algn="just">
              <a:lnSpc>
                <a:spcPct val="90000"/>
              </a:lnSpc>
              <a:spcAft>
                <a:spcPts val="600"/>
              </a:spcAft>
              <a:buFont typeface="Arial" panose="020B0604020202020204" pitchFamily="34" charset="0"/>
              <a:buChar char="•"/>
            </a:pPr>
            <a:r>
              <a:rPr lang="en-US" sz="1600" dirty="0"/>
              <a:t>Administrator</a:t>
            </a:r>
          </a:p>
          <a:p>
            <a:pPr>
              <a:lnSpc>
                <a:spcPct val="90000"/>
              </a:lnSpc>
              <a:spcAft>
                <a:spcPts val="600"/>
              </a:spcAft>
            </a:pPr>
            <a:endParaRPr lang="en-US" sz="1600" dirty="0"/>
          </a:p>
          <a:p>
            <a:pPr algn="just">
              <a:lnSpc>
                <a:spcPct val="90000"/>
              </a:lnSpc>
              <a:spcAft>
                <a:spcPts val="600"/>
              </a:spcAft>
            </a:pPr>
            <a:r>
              <a:rPr lang="en-US" sz="1600" dirty="0"/>
              <a:t>The main aim of this project is to develop user-friendly platform which stores student's internship application, helps them with the enrollment process. After student applies, the faculty is notified for approval. The student can also track the status of an application. The administrator of the application is provided with Quick Identification of the intern information on their Dashboard based on their Majors and Location.</a:t>
            </a:r>
          </a:p>
          <a:p>
            <a:pPr algn="just">
              <a:lnSpc>
                <a:spcPct val="90000"/>
              </a:lnSpc>
              <a:spcAft>
                <a:spcPts val="600"/>
              </a:spcAft>
            </a:pPr>
            <a:endParaRPr lang="en-US" sz="1600" dirty="0"/>
          </a:p>
        </p:txBody>
      </p:sp>
      <p:sp>
        <p:nvSpPr>
          <p:cNvPr id="3" name="Flowchart: Off-page Connector 2">
            <a:extLst>
              <a:ext uri="{FF2B5EF4-FFF2-40B4-BE49-F238E27FC236}">
                <a16:creationId xmlns:a16="http://schemas.microsoft.com/office/drawing/2014/main" id="{82B0A6E2-E98A-49ED-9A79-EF6656C9492C}"/>
              </a:ext>
            </a:extLst>
          </p:cNvPr>
          <p:cNvSpPr/>
          <p:nvPr/>
        </p:nvSpPr>
        <p:spPr>
          <a:xfrm>
            <a:off x="0" y="0"/>
            <a:ext cx="1136428" cy="5151231"/>
          </a:xfrm>
          <a:prstGeom prst="flowChartOffpageConnector">
            <a:avLst/>
          </a:prstGeom>
          <a:solidFill>
            <a:srgbClr val="006A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8000"/>
              </a:highlight>
            </a:endParaRPr>
          </a:p>
        </p:txBody>
      </p:sp>
    </p:spTree>
    <p:extLst>
      <p:ext uri="{BB962C8B-B14F-4D97-AF65-F5344CB8AC3E}">
        <p14:creationId xmlns:p14="http://schemas.microsoft.com/office/powerpoint/2010/main" val="3922535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6" name="Rectangle 78">
            <a:extLst>
              <a:ext uri="{FF2B5EF4-FFF2-40B4-BE49-F238E27FC236}">
                <a16:creationId xmlns:a16="http://schemas.microsoft.com/office/drawing/2014/main" id="{D40791F6-715D-481A-9C4A-3645AECF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878357-CF40-4004-AB6E-E04E41B74475}"/>
              </a:ext>
            </a:extLst>
          </p:cNvPr>
          <p:cNvSpPr>
            <a:spLocks noGrp="1"/>
          </p:cNvSpPr>
          <p:nvPr>
            <p:ph type="title"/>
          </p:nvPr>
        </p:nvSpPr>
        <p:spPr>
          <a:xfrm>
            <a:off x="1284511" y="648734"/>
            <a:ext cx="5453741" cy="1450757"/>
          </a:xfrm>
        </p:spPr>
        <p:txBody>
          <a:bodyPr>
            <a:normAutofit/>
          </a:bodyPr>
          <a:lstStyle/>
          <a:p>
            <a:r>
              <a:rPr lang="en-US" b="1" dirty="0">
                <a:latin typeface="Franklin Gothic Book (Body)"/>
              </a:rPr>
              <a:t>Development Tools</a:t>
            </a:r>
          </a:p>
        </p:txBody>
      </p:sp>
      <p:cxnSp>
        <p:nvCxnSpPr>
          <p:cNvPr id="1037" name="Straight Connector 80">
            <a:extLst>
              <a:ext uri="{FF2B5EF4-FFF2-40B4-BE49-F238E27FC236}">
                <a16:creationId xmlns:a16="http://schemas.microsoft.com/office/drawing/2014/main" id="{740F83A4-FAC4-4867-95A5-BBFD280C7B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553" y="2267421"/>
            <a:ext cx="48463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9DAB8-C938-4050-815A-563B26DA7241}"/>
              </a:ext>
            </a:extLst>
          </p:cNvPr>
          <p:cNvSpPr>
            <a:spLocks noGrp="1"/>
          </p:cNvSpPr>
          <p:nvPr>
            <p:ph idx="1"/>
          </p:nvPr>
        </p:nvSpPr>
        <p:spPr>
          <a:xfrm>
            <a:off x="1779940" y="2603282"/>
            <a:ext cx="5453739" cy="3461658"/>
          </a:xfrm>
        </p:spPr>
        <p:txBody>
          <a:bodyPr>
            <a:normAutofit/>
          </a:bodyPr>
          <a:lstStyle/>
          <a:p>
            <a:pPr marL="0" indent="0">
              <a:buNone/>
            </a:pPr>
            <a:r>
              <a:rPr lang="en-US" b="1" dirty="0"/>
              <a:t>Backend</a:t>
            </a:r>
            <a:r>
              <a:rPr lang="en-US" dirty="0"/>
              <a:t>		: NodeJS</a:t>
            </a:r>
          </a:p>
          <a:p>
            <a:pPr marL="0" indent="0">
              <a:buNone/>
            </a:pPr>
            <a:r>
              <a:rPr lang="en-US" b="1" dirty="0"/>
              <a:t>Frontend</a:t>
            </a:r>
            <a:r>
              <a:rPr lang="en-US" dirty="0"/>
              <a:t>		: </a:t>
            </a:r>
            <a:r>
              <a:rPr lang="en-US" dirty="0" err="1"/>
              <a:t>VueJS</a:t>
            </a:r>
            <a:endParaRPr lang="en-US" dirty="0"/>
          </a:p>
          <a:p>
            <a:pPr marL="0" indent="0">
              <a:buNone/>
            </a:pPr>
            <a:r>
              <a:rPr lang="en-US" b="1" dirty="0"/>
              <a:t>Database</a:t>
            </a:r>
            <a:r>
              <a:rPr lang="en-US" dirty="0"/>
              <a:t>	: MySQL</a:t>
            </a:r>
          </a:p>
          <a:p>
            <a:pPr marL="0" indent="0">
              <a:buNone/>
            </a:pPr>
            <a:r>
              <a:rPr lang="en-US" b="1" dirty="0"/>
              <a:t>Framework</a:t>
            </a:r>
            <a:r>
              <a:rPr lang="en-US" dirty="0"/>
              <a:t>	: Adonis Framework</a:t>
            </a:r>
          </a:p>
        </p:txBody>
      </p:sp>
      <p:pic>
        <p:nvPicPr>
          <p:cNvPr id="1026" name="Picture 2" descr="Vue.JS Logo transparent PNG - StickPNG">
            <a:extLst>
              <a:ext uri="{FF2B5EF4-FFF2-40B4-BE49-F238E27FC236}">
                <a16:creationId xmlns:a16="http://schemas.microsoft.com/office/drawing/2014/main" id="{7A09BD6E-7AB1-48D8-9EAB-D9EF0F147F6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38252" y="769961"/>
            <a:ext cx="2249008" cy="224900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9E0CD60D-E704-4917-91A8-3D07DF446DEC}"/>
              </a:ext>
            </a:extLst>
          </p:cNvPr>
          <p:cNvPicPr>
            <a:picLocks noChangeAspect="1" noChangeArrowheads="1"/>
          </p:cNvPicPr>
          <p:nvPr/>
        </p:nvPicPr>
        <p:blipFill>
          <a:blip r:embed="rId3"/>
          <a:srcRect/>
          <a:stretch/>
        </p:blipFill>
        <p:spPr bwMode="auto">
          <a:xfrm>
            <a:off x="9318520" y="1224573"/>
            <a:ext cx="2249008" cy="74010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Logo Mysql PNG images, Free Download - Free Transparent PNG Logos">
            <a:extLst>
              <a:ext uri="{FF2B5EF4-FFF2-40B4-BE49-F238E27FC236}">
                <a16:creationId xmlns:a16="http://schemas.microsoft.com/office/drawing/2014/main" id="{0154A64E-79E3-4B97-B712-F71B2D17F80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39330" y="3144035"/>
            <a:ext cx="2249006" cy="2249006"/>
          </a:xfrm>
          <a:prstGeom prst="rect">
            <a:avLst/>
          </a:prstGeom>
          <a:noFill/>
          <a:extLst>
            <a:ext uri="{909E8E84-426E-40DD-AFC4-6F175D3DCCD1}">
              <a14:hiddenFill xmlns:a14="http://schemas.microsoft.com/office/drawing/2010/main">
                <a:solidFill>
                  <a:srgbClr val="FFFFFF"/>
                </a:solidFill>
              </a14:hiddenFill>
            </a:ext>
          </a:extLst>
        </p:spPr>
      </p:pic>
      <p:sp>
        <p:nvSpPr>
          <p:cNvPr id="1038" name="Rectangle 82">
            <a:extLst>
              <a:ext uri="{FF2B5EF4-FFF2-40B4-BE49-F238E27FC236}">
                <a16:creationId xmlns:a16="http://schemas.microsoft.com/office/drawing/2014/main" id="{811CBAFA-D7E0-40A7-BB94-2C05304B4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Flowchart: Off-page Connector 25">
            <a:extLst>
              <a:ext uri="{FF2B5EF4-FFF2-40B4-BE49-F238E27FC236}">
                <a16:creationId xmlns:a16="http://schemas.microsoft.com/office/drawing/2014/main" id="{BD18906A-E204-4B1F-A13A-7DCA82EDE2A4}"/>
              </a:ext>
            </a:extLst>
          </p:cNvPr>
          <p:cNvSpPr/>
          <p:nvPr/>
        </p:nvSpPr>
        <p:spPr>
          <a:xfrm>
            <a:off x="-12784" y="0"/>
            <a:ext cx="1136428" cy="5151231"/>
          </a:xfrm>
          <a:prstGeom prst="flowChartOffpageConnector">
            <a:avLst/>
          </a:prstGeom>
          <a:solidFill>
            <a:srgbClr val="006A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8000"/>
              </a:highlight>
            </a:endParaRPr>
          </a:p>
        </p:txBody>
      </p:sp>
      <p:pic>
        <p:nvPicPr>
          <p:cNvPr id="5" name="Picture 4">
            <a:extLst>
              <a:ext uri="{FF2B5EF4-FFF2-40B4-BE49-F238E27FC236}">
                <a16:creationId xmlns:a16="http://schemas.microsoft.com/office/drawing/2014/main" id="{9251A123-7A0C-48E0-AC35-856D0C98604F}"/>
              </a:ext>
            </a:extLst>
          </p:cNvPr>
          <p:cNvPicPr>
            <a:picLocks noChangeAspect="1"/>
          </p:cNvPicPr>
          <p:nvPr/>
        </p:nvPicPr>
        <p:blipFill>
          <a:blip r:embed="rId5"/>
          <a:stretch>
            <a:fillRect/>
          </a:stretch>
        </p:blipFill>
        <p:spPr>
          <a:xfrm>
            <a:off x="10543937" y="2274640"/>
            <a:ext cx="1249132" cy="1249132"/>
          </a:xfrm>
          <a:prstGeom prst="rect">
            <a:avLst/>
          </a:prstGeom>
        </p:spPr>
      </p:pic>
      <p:pic>
        <p:nvPicPr>
          <p:cNvPr id="7" name="Picture 8">
            <a:extLst>
              <a:ext uri="{FF2B5EF4-FFF2-40B4-BE49-F238E27FC236}">
                <a16:creationId xmlns:a16="http://schemas.microsoft.com/office/drawing/2014/main" id="{ED18D64A-35CE-4383-816B-15E377D36F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00383" y="375287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59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Preview</a:t>
            </a:r>
          </a:p>
        </p:txBody>
      </p:sp>
      <p:pic>
        <p:nvPicPr>
          <p:cNvPr id="7" name="Picture 6">
            <a:extLst>
              <a:ext uri="{FF2B5EF4-FFF2-40B4-BE49-F238E27FC236}">
                <a16:creationId xmlns:a16="http://schemas.microsoft.com/office/drawing/2014/main" id="{050112F3-3FA6-44F1-B70C-982D4EA1A4BF}"/>
              </a:ext>
            </a:extLst>
          </p:cNvPr>
          <p:cNvPicPr/>
          <p:nvPr/>
        </p:nvPicPr>
        <p:blipFill>
          <a:blip r:embed="rId2"/>
          <a:srcRect/>
          <a:stretch/>
        </p:blipFill>
        <p:spPr>
          <a:xfrm>
            <a:off x="1394673" y="1085303"/>
            <a:ext cx="9892452" cy="4818449"/>
          </a:xfrm>
          <a:prstGeom prst="rect">
            <a:avLst/>
          </a:prstGeom>
        </p:spPr>
      </p:pic>
      <p:sp>
        <p:nvSpPr>
          <p:cNvPr id="8" name="TextBox 7">
            <a:extLst>
              <a:ext uri="{FF2B5EF4-FFF2-40B4-BE49-F238E27FC236}">
                <a16:creationId xmlns:a16="http://schemas.microsoft.com/office/drawing/2014/main" id="{8604E0DD-0377-4D98-B65B-E0D0C75D10FC}"/>
              </a:ext>
            </a:extLst>
          </p:cNvPr>
          <p:cNvSpPr txBox="1"/>
          <p:nvPr/>
        </p:nvSpPr>
        <p:spPr>
          <a:xfrm>
            <a:off x="1394673" y="49430"/>
            <a:ext cx="5668888"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Login</a:t>
            </a:r>
          </a:p>
        </p:txBody>
      </p:sp>
      <p:sp>
        <p:nvSpPr>
          <p:cNvPr id="10" name="Flowchart: Off-page Connector 9">
            <a:extLst>
              <a:ext uri="{FF2B5EF4-FFF2-40B4-BE49-F238E27FC236}">
                <a16:creationId xmlns:a16="http://schemas.microsoft.com/office/drawing/2014/main" id="{8140B062-8D51-4A06-836A-DEB88B9EA3C3}"/>
              </a:ext>
            </a:extLst>
          </p:cNvPr>
          <p:cNvSpPr/>
          <p:nvPr/>
        </p:nvSpPr>
        <p:spPr>
          <a:xfrm>
            <a:off x="0" y="-19050"/>
            <a:ext cx="1136428" cy="5151231"/>
          </a:xfrm>
          <a:prstGeom prst="flowChartOffpageConnector">
            <a:avLst/>
          </a:prstGeom>
          <a:solidFill>
            <a:srgbClr val="006A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8000"/>
              </a:highlight>
            </a:endParaRPr>
          </a:p>
        </p:txBody>
      </p:sp>
    </p:spTree>
    <p:extLst>
      <p:ext uri="{BB962C8B-B14F-4D97-AF65-F5344CB8AC3E}">
        <p14:creationId xmlns:p14="http://schemas.microsoft.com/office/powerpoint/2010/main" val="1029391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Admin View</a:t>
            </a:r>
          </a:p>
        </p:txBody>
      </p:sp>
      <p:sp>
        <p:nvSpPr>
          <p:cNvPr id="14" name="Flowchart: Off-page Connector 13">
            <a:extLst>
              <a:ext uri="{FF2B5EF4-FFF2-40B4-BE49-F238E27FC236}">
                <a16:creationId xmlns:a16="http://schemas.microsoft.com/office/drawing/2014/main" id="{CC892686-6346-423B-8FCA-6F71A683E88E}"/>
              </a:ext>
            </a:extLst>
          </p:cNvPr>
          <p:cNvSpPr/>
          <p:nvPr/>
        </p:nvSpPr>
        <p:spPr>
          <a:xfrm>
            <a:off x="0" y="-19050"/>
            <a:ext cx="1136428" cy="5151231"/>
          </a:xfrm>
          <a:prstGeom prst="flowChartOffpageConnector">
            <a:avLst/>
          </a:prstGeom>
          <a:solidFill>
            <a:srgbClr val="006A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8000"/>
              </a:highlight>
            </a:endParaRPr>
          </a:p>
        </p:txBody>
      </p:sp>
      <p:pic>
        <p:nvPicPr>
          <p:cNvPr id="12" name="Picture 11">
            <a:extLst>
              <a:ext uri="{FF2B5EF4-FFF2-40B4-BE49-F238E27FC236}">
                <a16:creationId xmlns:a16="http://schemas.microsoft.com/office/drawing/2014/main" id="{8CD159F7-7450-41CA-9719-A815FB0105CF}"/>
              </a:ext>
            </a:extLst>
          </p:cNvPr>
          <p:cNvPicPr>
            <a:picLocks noChangeAspect="1"/>
          </p:cNvPicPr>
          <p:nvPr/>
        </p:nvPicPr>
        <p:blipFill>
          <a:blip r:embed="rId2"/>
          <a:stretch>
            <a:fillRect/>
          </a:stretch>
        </p:blipFill>
        <p:spPr>
          <a:xfrm>
            <a:off x="2057400" y="2005748"/>
            <a:ext cx="9207970" cy="4052147"/>
          </a:xfrm>
          <a:prstGeom prst="rect">
            <a:avLst/>
          </a:prstGeom>
        </p:spPr>
      </p:pic>
    </p:spTree>
    <p:extLst>
      <p:ext uri="{BB962C8B-B14F-4D97-AF65-F5344CB8AC3E}">
        <p14:creationId xmlns:p14="http://schemas.microsoft.com/office/powerpoint/2010/main" val="308119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Preview</a:t>
            </a:r>
          </a:p>
        </p:txBody>
      </p:sp>
      <p:pic>
        <p:nvPicPr>
          <p:cNvPr id="7" name="Picture 6">
            <a:extLst>
              <a:ext uri="{FF2B5EF4-FFF2-40B4-BE49-F238E27FC236}">
                <a16:creationId xmlns:a16="http://schemas.microsoft.com/office/drawing/2014/main" id="{050112F3-3FA6-44F1-B70C-982D4EA1A4BF}"/>
              </a:ext>
            </a:extLst>
          </p:cNvPr>
          <p:cNvPicPr/>
          <p:nvPr/>
        </p:nvPicPr>
        <p:blipFill>
          <a:blip r:embed="rId2"/>
          <a:srcRect/>
          <a:stretch/>
        </p:blipFill>
        <p:spPr>
          <a:xfrm>
            <a:off x="608573" y="1006058"/>
            <a:ext cx="11136877" cy="4878537"/>
          </a:xfrm>
          <a:prstGeom prst="rect">
            <a:avLst/>
          </a:prstGeom>
        </p:spPr>
      </p:pic>
      <p:sp>
        <p:nvSpPr>
          <p:cNvPr id="8" name="TextBox 7">
            <a:extLst>
              <a:ext uri="{FF2B5EF4-FFF2-40B4-BE49-F238E27FC236}">
                <a16:creationId xmlns:a16="http://schemas.microsoft.com/office/drawing/2014/main" id="{8604E0DD-0377-4D98-B65B-E0D0C75D10FC}"/>
              </a:ext>
            </a:extLst>
          </p:cNvPr>
          <p:cNvSpPr txBox="1"/>
          <p:nvPr/>
        </p:nvSpPr>
        <p:spPr>
          <a:xfrm>
            <a:off x="249901" y="49430"/>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Student View - Dashboard</a:t>
            </a:r>
          </a:p>
        </p:txBody>
      </p:sp>
    </p:spTree>
    <p:extLst>
      <p:ext uri="{BB962C8B-B14F-4D97-AF65-F5344CB8AC3E}">
        <p14:creationId xmlns:p14="http://schemas.microsoft.com/office/powerpoint/2010/main" val="239360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Preview</a:t>
            </a:r>
          </a:p>
        </p:txBody>
      </p:sp>
      <p:pic>
        <p:nvPicPr>
          <p:cNvPr id="7" name="Picture 6">
            <a:extLst>
              <a:ext uri="{FF2B5EF4-FFF2-40B4-BE49-F238E27FC236}">
                <a16:creationId xmlns:a16="http://schemas.microsoft.com/office/drawing/2014/main" id="{050112F3-3FA6-44F1-B70C-982D4EA1A4BF}"/>
              </a:ext>
            </a:extLst>
          </p:cNvPr>
          <p:cNvPicPr/>
          <p:nvPr/>
        </p:nvPicPr>
        <p:blipFill>
          <a:blip r:embed="rId2"/>
          <a:srcRect/>
          <a:stretch/>
        </p:blipFill>
        <p:spPr>
          <a:xfrm>
            <a:off x="946244" y="894507"/>
            <a:ext cx="10052224" cy="4687143"/>
          </a:xfrm>
          <a:prstGeom prst="rect">
            <a:avLst/>
          </a:prstGeom>
        </p:spPr>
      </p:pic>
      <p:sp>
        <p:nvSpPr>
          <p:cNvPr id="8" name="TextBox 7">
            <a:extLst>
              <a:ext uri="{FF2B5EF4-FFF2-40B4-BE49-F238E27FC236}">
                <a16:creationId xmlns:a16="http://schemas.microsoft.com/office/drawing/2014/main" id="{8604E0DD-0377-4D98-B65B-E0D0C75D10FC}"/>
              </a:ext>
            </a:extLst>
          </p:cNvPr>
          <p:cNvSpPr txBox="1"/>
          <p:nvPr/>
        </p:nvSpPr>
        <p:spPr>
          <a:xfrm>
            <a:off x="0" y="78899"/>
            <a:ext cx="1219200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Student View- Personal Information Tab</a:t>
            </a:r>
          </a:p>
        </p:txBody>
      </p:sp>
    </p:spTree>
    <p:extLst>
      <p:ext uri="{BB962C8B-B14F-4D97-AF65-F5344CB8AC3E}">
        <p14:creationId xmlns:p14="http://schemas.microsoft.com/office/powerpoint/2010/main" val="101244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a:extLst>
              <a:ext uri="{FF2B5EF4-FFF2-40B4-BE49-F238E27FC236}">
                <a16:creationId xmlns:a16="http://schemas.microsoft.com/office/drawing/2014/main" id="{050112F3-3FA6-44F1-B70C-982D4EA1A4BF}"/>
              </a:ext>
            </a:extLst>
          </p:cNvPr>
          <p:cNvPicPr/>
          <p:nvPr/>
        </p:nvPicPr>
        <p:blipFill>
          <a:blip r:embed="rId2"/>
          <a:srcRect/>
          <a:stretch/>
        </p:blipFill>
        <p:spPr>
          <a:xfrm>
            <a:off x="1790700" y="794478"/>
            <a:ext cx="8572549" cy="5269044"/>
          </a:xfrm>
          <a:prstGeom prst="rect">
            <a:avLst/>
          </a:prstGeom>
        </p:spPr>
      </p:pic>
      <p:sp>
        <p:nvSpPr>
          <p:cNvPr id="8" name="TextBox 7">
            <a:extLst>
              <a:ext uri="{FF2B5EF4-FFF2-40B4-BE49-F238E27FC236}">
                <a16:creationId xmlns:a16="http://schemas.microsoft.com/office/drawing/2014/main" id="{8604E0DD-0377-4D98-B65B-E0D0C75D10FC}"/>
              </a:ext>
            </a:extLst>
          </p:cNvPr>
          <p:cNvSpPr txBox="1"/>
          <p:nvPr/>
        </p:nvSpPr>
        <p:spPr>
          <a:xfrm>
            <a:off x="249900" y="49430"/>
            <a:ext cx="10910591"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Student View- New Application Tab</a:t>
            </a:r>
          </a:p>
        </p:txBody>
      </p:sp>
    </p:spTree>
    <p:extLst>
      <p:ext uri="{BB962C8B-B14F-4D97-AF65-F5344CB8AC3E}">
        <p14:creationId xmlns:p14="http://schemas.microsoft.com/office/powerpoint/2010/main" val="2744825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Box 4">
            <a:extLst>
              <a:ext uri="{FF2B5EF4-FFF2-40B4-BE49-F238E27FC236}">
                <a16:creationId xmlns:a16="http://schemas.microsoft.com/office/drawing/2014/main" id="{9C9371F9-5C92-4E4A-AA60-4E574680F780}"/>
              </a:ext>
            </a:extLst>
          </p:cNvPr>
          <p:cNvSpPr txBox="1"/>
          <p:nvPr/>
        </p:nvSpPr>
        <p:spPr>
          <a:xfrm>
            <a:off x="1394673" y="973405"/>
            <a:ext cx="6813660" cy="815608"/>
          </a:xfrm>
          <a:prstGeom prst="rect">
            <a:avLst/>
          </a:prstGeom>
          <a:noFill/>
        </p:spPr>
        <p:txBody>
          <a:bodyPr wrap="square" rtlCol="0">
            <a:spAutoFit/>
          </a:bodyPr>
          <a:lstStyle/>
          <a:p>
            <a:r>
              <a:rPr lang="en-US" sz="4700" b="1" spc="-50" dirty="0">
                <a:solidFill>
                  <a:schemeClr val="tx1">
                    <a:lumMod val="75000"/>
                    <a:lumOff val="25000"/>
                  </a:schemeClr>
                </a:solidFill>
                <a:latin typeface="Franklin Gothic Book (Body)"/>
                <a:ea typeface="+mj-ea"/>
                <a:cs typeface="+mj-cs"/>
              </a:rPr>
              <a:t>Faculty View</a:t>
            </a:r>
          </a:p>
        </p:txBody>
      </p:sp>
      <p:sp>
        <p:nvSpPr>
          <p:cNvPr id="14" name="Flowchart: Off-page Connector 13">
            <a:extLst>
              <a:ext uri="{FF2B5EF4-FFF2-40B4-BE49-F238E27FC236}">
                <a16:creationId xmlns:a16="http://schemas.microsoft.com/office/drawing/2014/main" id="{CC892686-6346-423B-8FCA-6F71A683E88E}"/>
              </a:ext>
            </a:extLst>
          </p:cNvPr>
          <p:cNvSpPr/>
          <p:nvPr/>
        </p:nvSpPr>
        <p:spPr>
          <a:xfrm>
            <a:off x="0" y="0"/>
            <a:ext cx="1136428" cy="5151231"/>
          </a:xfrm>
          <a:prstGeom prst="flowChartOffpageConnector">
            <a:avLst/>
          </a:prstGeom>
          <a:solidFill>
            <a:srgbClr val="006A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008000"/>
              </a:highlight>
            </a:endParaRPr>
          </a:p>
        </p:txBody>
      </p:sp>
      <p:pic>
        <p:nvPicPr>
          <p:cNvPr id="7" name="Picture 6">
            <a:extLst>
              <a:ext uri="{FF2B5EF4-FFF2-40B4-BE49-F238E27FC236}">
                <a16:creationId xmlns:a16="http://schemas.microsoft.com/office/drawing/2014/main" id="{A3461DD2-6288-43BB-A0C5-45F99443F7C0}"/>
              </a:ext>
            </a:extLst>
          </p:cNvPr>
          <p:cNvPicPr>
            <a:picLocks noChangeAspect="1"/>
          </p:cNvPicPr>
          <p:nvPr/>
        </p:nvPicPr>
        <p:blipFill>
          <a:blip r:embed="rId2"/>
          <a:stretch>
            <a:fillRect/>
          </a:stretch>
        </p:blipFill>
        <p:spPr>
          <a:xfrm>
            <a:off x="1746250" y="2005748"/>
            <a:ext cx="8699500" cy="3938614"/>
          </a:xfrm>
          <a:prstGeom prst="rect">
            <a:avLst/>
          </a:prstGeom>
        </p:spPr>
      </p:pic>
    </p:spTree>
    <p:extLst>
      <p:ext uri="{BB962C8B-B14F-4D97-AF65-F5344CB8AC3E}">
        <p14:creationId xmlns:p14="http://schemas.microsoft.com/office/powerpoint/2010/main" val="3224954668"/>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Override1.xml><?xml version="1.0" encoding="utf-8"?>
<a:themeOverride xmlns:a="http://schemas.openxmlformats.org/drawingml/2006/main">
  <a:clrScheme name="Custom 41">
    <a:dk1>
      <a:sysClr val="windowText" lastClr="000000"/>
    </a:dk1>
    <a:lt1>
      <a:sysClr val="window" lastClr="FFFFFF"/>
    </a:lt1>
    <a:dk2>
      <a:srgbClr val="39302A"/>
    </a:dk2>
    <a:lt2>
      <a:srgbClr val="E5DEDB"/>
    </a:lt2>
    <a:accent1>
      <a:srgbClr val="F36826"/>
    </a:accent1>
    <a:accent2>
      <a:srgbClr val="FB8E09"/>
    </a:accent2>
    <a:accent3>
      <a:srgbClr val="D48B32"/>
    </a:accent3>
    <a:accent4>
      <a:srgbClr val="E64823"/>
    </a:accent4>
    <a:accent5>
      <a:srgbClr val="FFCA08"/>
    </a:accent5>
    <a:accent6>
      <a:srgbClr val="AF695B"/>
    </a:accent6>
    <a:hlink>
      <a:srgbClr val="2998E3"/>
    </a:hlink>
    <a:folHlink>
      <a:srgbClr val="7F723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1747A963-53E0-44AF-AF13-963FE676C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3.xml><?xml version="1.0" encoding="utf-8"?>
<ds:datastoreItem xmlns:ds="http://schemas.openxmlformats.org/officeDocument/2006/customXml" ds:itemID="{4F5B1FD9-3BB6-4DA9-A089-3B68C2323D4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{24D3D8DD-7992-4FFA-9D53-119F9DC34281}tf33845126_win32</Template>
  <TotalTime>1723</TotalTime>
  <Words>144</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Bookman Old Style</vt:lpstr>
      <vt:lpstr>Calibri</vt:lpstr>
      <vt:lpstr>Franklin Gothic Book</vt:lpstr>
      <vt:lpstr>Franklin Gothic Book (Body)</vt:lpstr>
      <vt:lpstr>1_RetrospectVTI</vt:lpstr>
      <vt:lpstr>PowerPoint Presentation</vt:lpstr>
      <vt:lpstr>About the Project</vt:lpstr>
      <vt:lpstr>Development Tools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Waddankeri,Soumya Chidambar Rao</dc:creator>
  <cp:lastModifiedBy>Waddankeri,Soumya Chidambar Rao</cp:lastModifiedBy>
  <cp:revision>89</cp:revision>
  <dcterms:created xsi:type="dcterms:W3CDTF">2021-10-04T20:46:50Z</dcterms:created>
  <dcterms:modified xsi:type="dcterms:W3CDTF">2021-10-11T00:31:32Z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