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8" r:id="rId5"/>
    <p:sldId id="257" r:id="rId6"/>
    <p:sldId id="280" r:id="rId7"/>
    <p:sldId id="271" r:id="rId8"/>
    <p:sldId id="275" r:id="rId9"/>
    <p:sldId id="276" r:id="rId10"/>
    <p:sldId id="277"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55AD"/>
    <a:srgbClr val="F4C914"/>
    <a:srgbClr val="006A4E"/>
    <a:srgbClr val="F3F076"/>
    <a:srgbClr val="174E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19" autoAdjust="0"/>
  </p:normalViewPr>
  <p:slideViewPr>
    <p:cSldViewPr snapToGrid="0">
      <p:cViewPr>
        <p:scale>
          <a:sx n="67" d="100"/>
          <a:sy n="67" d="100"/>
        </p:scale>
        <p:origin x="4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10/8/2021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2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10/8/2021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01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10/8/2021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040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10/8/2021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223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10/8/2021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67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10/8/2021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226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10/8/2021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07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10/8/2021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1185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10/8/2021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43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10/8/2021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70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F0502020204030204"/>
              <a:ea typeface="+mn-ea"/>
              <a:cs typeface="+mn-cs"/>
            </a:endParaRPr>
          </a:p>
        </p:txBody>
      </p:sp>
      <p:cxnSp>
        <p:nvCxnSpPr>
          <p:cNvPr id="29" name="Straight Connector 28">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25410725-7E70-4A6E-9DD7-85466B67A45A}"/>
              </a:ext>
            </a:extLst>
          </p:cNvPr>
          <p:cNvSpPr/>
          <p:nvPr/>
        </p:nvSpPr>
        <p:spPr>
          <a:xfrm>
            <a:off x="0" y="0"/>
            <a:ext cx="12192000" cy="1490797"/>
          </a:xfrm>
          <a:prstGeom prst="rect">
            <a:avLst/>
          </a:prstGeom>
          <a:solidFill>
            <a:srgbClr val="00674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0" name="Picture 9">
            <a:extLst>
              <a:ext uri="{FF2B5EF4-FFF2-40B4-BE49-F238E27FC236}">
                <a16:creationId xmlns:a16="http://schemas.microsoft.com/office/drawing/2014/main" id="{9D6FA19D-0CBA-426C-AB1F-FFE995B93811}"/>
              </a:ext>
            </a:extLst>
          </p:cNvPr>
          <p:cNvPicPr>
            <a:picLocks noChangeAspect="1"/>
          </p:cNvPicPr>
          <p:nvPr/>
        </p:nvPicPr>
        <p:blipFill>
          <a:blip r:embed="rId3"/>
          <a:stretch>
            <a:fillRect/>
          </a:stretch>
        </p:blipFill>
        <p:spPr>
          <a:xfrm>
            <a:off x="177432" y="119198"/>
            <a:ext cx="6067425" cy="1371600"/>
          </a:xfrm>
          <a:prstGeom prst="rect">
            <a:avLst/>
          </a:prstGeom>
        </p:spPr>
      </p:pic>
      <p:sp>
        <p:nvSpPr>
          <p:cNvPr id="12" name="TextBox 11">
            <a:extLst>
              <a:ext uri="{FF2B5EF4-FFF2-40B4-BE49-F238E27FC236}">
                <a16:creationId xmlns:a16="http://schemas.microsoft.com/office/drawing/2014/main" id="{80966394-565B-4877-9440-4DAF046C6272}"/>
              </a:ext>
            </a:extLst>
          </p:cNvPr>
          <p:cNvSpPr txBox="1"/>
          <p:nvPr/>
        </p:nvSpPr>
        <p:spPr>
          <a:xfrm>
            <a:off x="671347" y="3648910"/>
            <a:ext cx="5781770" cy="646331"/>
          </a:xfrm>
          <a:prstGeom prst="rect">
            <a:avLst/>
          </a:prstGeom>
          <a:noFill/>
        </p:spPr>
        <p:txBody>
          <a:bodyPr wrap="square" rtlCol="0">
            <a:spAutoFit/>
          </a:bodyPr>
          <a:lstStyle/>
          <a:p>
            <a:r>
              <a:rPr lang="en-US" sz="3600" dirty="0"/>
              <a:t>CITATION GENERATOR</a:t>
            </a:r>
          </a:p>
        </p:txBody>
      </p:sp>
    </p:spTree>
    <p:extLst>
      <p:ext uri="{BB962C8B-B14F-4D97-AF65-F5344CB8AC3E}">
        <p14:creationId xmlns:p14="http://schemas.microsoft.com/office/powerpoint/2010/main" val="391274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239041-F0D5-4C05-B2AF-ACD35D994D30}"/>
              </a:ext>
            </a:extLst>
          </p:cNvPr>
          <p:cNvSpPr txBox="1"/>
          <p:nvPr/>
        </p:nvSpPr>
        <p:spPr>
          <a:xfrm>
            <a:off x="1438275" y="2647950"/>
            <a:ext cx="10198731" cy="350930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lnSpcReduction="10000"/>
          </a:bodyPr>
          <a:lstStyle/>
          <a:p>
            <a:pPr algn="just">
              <a:lnSpc>
                <a:spcPct val="90000"/>
              </a:lnSpc>
              <a:spcAft>
                <a:spcPts val="600"/>
              </a:spcAft>
            </a:pPr>
            <a:endParaRPr lang="en-US" sz="1600" dirty="0"/>
          </a:p>
          <a:p>
            <a:pPr algn="just">
              <a:lnSpc>
                <a:spcPct val="90000"/>
              </a:lnSpc>
              <a:spcAft>
                <a:spcPts val="600"/>
              </a:spcAft>
            </a:pPr>
            <a:r>
              <a:rPr lang="en-US" sz="1600" dirty="0"/>
              <a:t>B.D Owen’s Library needs a Citation Manager for its Students/Faculty/Staff and other users which can allow them to create APA, MLA and other Citations</a:t>
            </a:r>
          </a:p>
          <a:p>
            <a:pPr algn="just">
              <a:lnSpc>
                <a:spcPct val="90000"/>
              </a:lnSpc>
              <a:spcAft>
                <a:spcPts val="600"/>
              </a:spcAft>
            </a:pPr>
            <a:r>
              <a:rPr lang="en-US" sz="1600" dirty="0"/>
              <a:t>The main objective of this project is to build an application which allows registered users to create, copy, export, edit, interchange formats and organize citations in different formats and allows non-registered users to create, copy, export, edit and interchange formats of citations ​Only an authenticated user can organize the generated citations into folders​. The generated citation can be made visible to the public to the non-authenticated user. However, an authenticated user can create and add citations to folders.</a:t>
            </a:r>
          </a:p>
          <a:p>
            <a:pPr algn="just">
              <a:lnSpc>
                <a:spcPct val="90000"/>
              </a:lnSpc>
              <a:spcAft>
                <a:spcPts val="600"/>
              </a:spcAft>
            </a:pPr>
            <a:r>
              <a:rPr lang="en-US" sz="1100" dirty="0"/>
              <a:t>Some of the features include:</a:t>
            </a:r>
          </a:p>
          <a:p>
            <a:pPr marL="285750" indent="-285750" algn="just">
              <a:lnSpc>
                <a:spcPct val="90000"/>
              </a:lnSpc>
              <a:spcAft>
                <a:spcPts val="600"/>
              </a:spcAft>
              <a:buFont typeface="Arial" panose="020B0604020202020204" pitchFamily="34" charset="0"/>
              <a:buChar char="•"/>
            </a:pPr>
            <a:r>
              <a:rPr lang="en-US" sz="1100" cap="none" dirty="0"/>
              <a:t>Generate and Clone Citations</a:t>
            </a:r>
          </a:p>
          <a:p>
            <a:pPr marL="285750" indent="-285750" algn="just">
              <a:lnSpc>
                <a:spcPct val="90000"/>
              </a:lnSpc>
              <a:spcAft>
                <a:spcPts val="600"/>
              </a:spcAft>
              <a:buFont typeface="Arial" panose="020B0604020202020204" pitchFamily="34" charset="0"/>
              <a:buChar char="•"/>
            </a:pPr>
            <a:r>
              <a:rPr lang="en-US" sz="1100" cap="none" dirty="0"/>
              <a:t>Save to Folders</a:t>
            </a:r>
          </a:p>
          <a:p>
            <a:pPr marL="285750" indent="-285750" algn="just">
              <a:lnSpc>
                <a:spcPct val="90000"/>
              </a:lnSpc>
              <a:spcAft>
                <a:spcPts val="600"/>
              </a:spcAft>
              <a:buFont typeface="Arial" panose="020B0604020202020204" pitchFamily="34" charset="0"/>
              <a:buChar char="•"/>
            </a:pPr>
            <a:r>
              <a:rPr lang="en-US" sz="1100" cap="none" dirty="0"/>
              <a:t>Clone &amp; Export Citations</a:t>
            </a:r>
          </a:p>
          <a:p>
            <a:pPr marL="285750" indent="-285750" algn="just">
              <a:lnSpc>
                <a:spcPct val="90000"/>
              </a:lnSpc>
              <a:spcAft>
                <a:spcPts val="600"/>
              </a:spcAft>
              <a:buFont typeface="Arial" panose="020B0604020202020204" pitchFamily="34" charset="0"/>
              <a:buChar char="•"/>
            </a:pPr>
            <a:r>
              <a:rPr lang="en-US" sz="1100" cap="none" dirty="0"/>
              <a:t>Delete Citations</a:t>
            </a:r>
          </a:p>
          <a:p>
            <a:pPr marL="285750" indent="-285750" algn="just">
              <a:lnSpc>
                <a:spcPct val="90000"/>
              </a:lnSpc>
              <a:spcAft>
                <a:spcPts val="600"/>
              </a:spcAft>
              <a:buFont typeface="Arial" panose="020B0604020202020204" pitchFamily="34" charset="0"/>
              <a:buChar char="•"/>
            </a:pPr>
            <a:r>
              <a:rPr lang="en-US" sz="1100" cap="none" dirty="0"/>
              <a:t>Sort &amp; Filter Generated Citations</a:t>
            </a:r>
          </a:p>
          <a:p>
            <a:pPr marL="285750" indent="-285750" algn="just">
              <a:lnSpc>
                <a:spcPct val="90000"/>
              </a:lnSpc>
              <a:spcAft>
                <a:spcPts val="600"/>
              </a:spcAft>
              <a:buFont typeface="Arial" panose="020B0604020202020204" pitchFamily="34" charset="0"/>
              <a:buChar char="•"/>
            </a:pPr>
            <a:r>
              <a:rPr lang="en-US" sz="1100" cap="none" dirty="0"/>
              <a:t>In Text Citations</a:t>
            </a:r>
          </a:p>
          <a:p>
            <a:pPr algn="just">
              <a:lnSpc>
                <a:spcPct val="90000"/>
              </a:lnSpc>
              <a:spcAft>
                <a:spcPts val="600"/>
              </a:spcAft>
            </a:pPr>
            <a:endParaRPr lang="en-US" sz="1600" cap="none" dirty="0"/>
          </a:p>
          <a:p>
            <a:pPr marL="285750" indent="-285750" algn="just">
              <a:lnSpc>
                <a:spcPct val="90000"/>
              </a:lnSpc>
              <a:spcAft>
                <a:spcPts val="600"/>
              </a:spcAft>
              <a:buFont typeface="Arial" panose="020B0604020202020204" pitchFamily="34" charset="0"/>
              <a:buChar char="•"/>
            </a:pPr>
            <a:endParaRPr lang="en-US" sz="1600" cap="none" dirty="0"/>
          </a:p>
          <a:p>
            <a:pPr marL="285750" indent="-285750" algn="just">
              <a:lnSpc>
                <a:spcPct val="90000"/>
              </a:lnSpc>
              <a:spcAft>
                <a:spcPts val="600"/>
              </a:spcAft>
              <a:buFont typeface="Arial" panose="020B0604020202020204" pitchFamily="34" charset="0"/>
              <a:buChar char="•"/>
            </a:pPr>
            <a:endParaRPr lang="en-US" sz="1600" cap="none" dirty="0"/>
          </a:p>
          <a:p>
            <a:pPr marL="285750" indent="-285750" algn="just">
              <a:lnSpc>
                <a:spcPct val="90000"/>
              </a:lnSpc>
              <a:spcAft>
                <a:spcPts val="600"/>
              </a:spcAft>
              <a:buFont typeface="Arial" panose="020B0604020202020204" pitchFamily="34" charset="0"/>
              <a:buChar char="•"/>
            </a:pPr>
            <a:endParaRPr lang="en-US" sz="1600" cap="none" dirty="0"/>
          </a:p>
          <a:p>
            <a:pPr algn="just">
              <a:lnSpc>
                <a:spcPct val="90000"/>
              </a:lnSpc>
              <a:spcAft>
                <a:spcPts val="600"/>
              </a:spcAft>
            </a:pPr>
            <a:endParaRPr lang="en-US" sz="1600" dirty="0"/>
          </a:p>
          <a:p>
            <a:pPr algn="just">
              <a:lnSpc>
                <a:spcPct val="90000"/>
              </a:lnSpc>
              <a:spcAft>
                <a:spcPts val="600"/>
              </a:spcAft>
            </a:pPr>
            <a:endParaRPr lang="en-US" sz="1600" dirty="0"/>
          </a:p>
        </p:txBody>
      </p:sp>
      <p:sp>
        <p:nvSpPr>
          <p:cNvPr id="3" name="Flowchart: Off-page Connector 2">
            <a:extLst>
              <a:ext uri="{FF2B5EF4-FFF2-40B4-BE49-F238E27FC236}">
                <a16:creationId xmlns:a16="http://schemas.microsoft.com/office/drawing/2014/main" id="{82B0A6E2-E98A-49ED-9A79-EF6656C9492C}"/>
              </a:ext>
            </a:extLst>
          </p:cNvPr>
          <p:cNvSpPr/>
          <p:nvPr/>
        </p:nvSpPr>
        <p:spPr>
          <a:xfrm>
            <a:off x="0" y="0"/>
            <a:ext cx="1136428" cy="5151231"/>
          </a:xfrm>
          <a:prstGeom prst="flowChartOffpageConnector">
            <a:avLst/>
          </a:prstGeom>
          <a:solidFill>
            <a:srgbClr val="006A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8000"/>
              </a:highlight>
            </a:endParaRPr>
          </a:p>
        </p:txBody>
      </p:sp>
    </p:spTree>
    <p:extLst>
      <p:ext uri="{BB962C8B-B14F-4D97-AF65-F5344CB8AC3E}">
        <p14:creationId xmlns:p14="http://schemas.microsoft.com/office/powerpoint/2010/main" val="3922535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239041-F0D5-4C05-B2AF-ACD35D994D30}"/>
              </a:ext>
            </a:extLst>
          </p:cNvPr>
          <p:cNvSpPr txBox="1"/>
          <p:nvPr/>
        </p:nvSpPr>
        <p:spPr>
          <a:xfrm>
            <a:off x="1438275" y="2647950"/>
            <a:ext cx="10198731" cy="350930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just">
              <a:lnSpc>
                <a:spcPct val="90000"/>
              </a:lnSpc>
              <a:spcAft>
                <a:spcPts val="600"/>
              </a:spcAft>
            </a:pPr>
            <a:endParaRPr lang="en-US" sz="1600" dirty="0"/>
          </a:p>
        </p:txBody>
      </p:sp>
      <p:sp>
        <p:nvSpPr>
          <p:cNvPr id="3" name="Flowchart: Off-page Connector 2">
            <a:extLst>
              <a:ext uri="{FF2B5EF4-FFF2-40B4-BE49-F238E27FC236}">
                <a16:creationId xmlns:a16="http://schemas.microsoft.com/office/drawing/2014/main" id="{82B0A6E2-E98A-49ED-9A79-EF6656C9492C}"/>
              </a:ext>
            </a:extLst>
          </p:cNvPr>
          <p:cNvSpPr/>
          <p:nvPr/>
        </p:nvSpPr>
        <p:spPr>
          <a:xfrm>
            <a:off x="0" y="0"/>
            <a:ext cx="1136428" cy="5151231"/>
          </a:xfrm>
          <a:prstGeom prst="flowChartOffpageConnector">
            <a:avLst/>
          </a:prstGeom>
          <a:solidFill>
            <a:srgbClr val="006A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8000"/>
              </a:highlight>
            </a:endParaRPr>
          </a:p>
        </p:txBody>
      </p:sp>
      <p:sp>
        <p:nvSpPr>
          <p:cNvPr id="2" name="TextBox 1">
            <a:extLst>
              <a:ext uri="{FF2B5EF4-FFF2-40B4-BE49-F238E27FC236}">
                <a16:creationId xmlns:a16="http://schemas.microsoft.com/office/drawing/2014/main" id="{2DC7DE13-18A6-4900-B4DB-635168177844}"/>
              </a:ext>
            </a:extLst>
          </p:cNvPr>
          <p:cNvSpPr txBox="1"/>
          <p:nvPr/>
        </p:nvSpPr>
        <p:spPr>
          <a:xfrm>
            <a:off x="1343025" y="1962150"/>
            <a:ext cx="10591800" cy="2585323"/>
          </a:xfrm>
          <a:prstGeom prst="rect">
            <a:avLst/>
          </a:prstGeom>
          <a:noFill/>
        </p:spPr>
        <p:txBody>
          <a:bodyPr wrap="square" rtlCol="0">
            <a:spAutoFit/>
          </a:bodyPr>
          <a:lstStyle/>
          <a:p>
            <a:r>
              <a:rPr lang="en-US" dirty="0"/>
              <a:t>Some of the currently supported types in APA style are :</a:t>
            </a:r>
          </a:p>
          <a:p>
            <a:endParaRPr lang="en-US" dirty="0"/>
          </a:p>
          <a:p>
            <a:pPr marL="285750" indent="-285750">
              <a:buFont typeface="Arial" panose="020B0604020202020204" pitchFamily="34" charset="0"/>
              <a:buChar char="•"/>
            </a:pPr>
            <a:r>
              <a:rPr lang="en-US" dirty="0"/>
              <a:t>Articles</a:t>
            </a:r>
          </a:p>
          <a:p>
            <a:pPr marL="285750" indent="-285750">
              <a:buFont typeface="Arial" panose="020B0604020202020204" pitchFamily="34" charset="0"/>
              <a:buChar char="•"/>
            </a:pPr>
            <a:r>
              <a:rPr lang="en-US" dirty="0"/>
              <a:t>Books/ </a:t>
            </a:r>
            <a:r>
              <a:rPr lang="en-US" dirty="0" err="1"/>
              <a:t>Ebooks</a:t>
            </a:r>
            <a:endParaRPr lang="en-US" dirty="0"/>
          </a:p>
          <a:p>
            <a:pPr marL="285750" indent="-285750">
              <a:buFont typeface="Arial" panose="020B0604020202020204" pitchFamily="34" charset="0"/>
              <a:buChar char="•"/>
            </a:pPr>
            <a:r>
              <a:rPr lang="en-US" dirty="0"/>
              <a:t>Web Pages</a:t>
            </a:r>
          </a:p>
          <a:p>
            <a:pPr marL="285750" indent="-285750">
              <a:buFont typeface="Arial" panose="020B0604020202020204" pitchFamily="34" charset="0"/>
              <a:buChar char="•"/>
            </a:pPr>
            <a:r>
              <a:rPr lang="en-US" dirty="0"/>
              <a:t>Govt/Legal</a:t>
            </a:r>
          </a:p>
          <a:p>
            <a:pPr marL="285750" indent="-285750">
              <a:buFont typeface="Arial" panose="020B0604020202020204" pitchFamily="34" charset="0"/>
              <a:buChar char="•"/>
            </a:pPr>
            <a:r>
              <a:rPr lang="en-US" dirty="0"/>
              <a:t>Media </a:t>
            </a:r>
          </a:p>
          <a:p>
            <a:pPr marL="285750" indent="-285750">
              <a:buFont typeface="Arial" panose="020B0604020202020204" pitchFamily="34" charset="0"/>
              <a:buChar char="•"/>
            </a:pPr>
            <a:r>
              <a:rPr lang="en-US" dirty="0"/>
              <a:t>Unpublished</a:t>
            </a:r>
          </a:p>
          <a:p>
            <a:pPr marL="285750" indent="-285750">
              <a:buFont typeface="Arial" panose="020B0604020202020204" pitchFamily="34" charset="0"/>
              <a:buChar char="•"/>
            </a:pPr>
            <a:r>
              <a:rPr lang="en-US" dirty="0"/>
              <a:t>Stats/Figures</a:t>
            </a:r>
          </a:p>
        </p:txBody>
      </p:sp>
    </p:spTree>
    <p:extLst>
      <p:ext uri="{BB962C8B-B14F-4D97-AF65-F5344CB8AC3E}">
        <p14:creationId xmlns:p14="http://schemas.microsoft.com/office/powerpoint/2010/main" val="370663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6" name="Rectangle 78">
            <a:extLst>
              <a:ext uri="{FF2B5EF4-FFF2-40B4-BE49-F238E27FC236}">
                <a16:creationId xmlns:a16="http://schemas.microsoft.com/office/drawing/2014/main" id="{D40791F6-715D-481A-9C4A-3645AECF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878357-CF40-4004-AB6E-E04E41B74475}"/>
              </a:ext>
            </a:extLst>
          </p:cNvPr>
          <p:cNvSpPr>
            <a:spLocks noGrp="1"/>
          </p:cNvSpPr>
          <p:nvPr>
            <p:ph type="title"/>
          </p:nvPr>
        </p:nvSpPr>
        <p:spPr>
          <a:xfrm>
            <a:off x="1284511" y="648734"/>
            <a:ext cx="5453741" cy="1450757"/>
          </a:xfrm>
        </p:spPr>
        <p:txBody>
          <a:bodyPr>
            <a:normAutofit/>
          </a:bodyPr>
          <a:lstStyle/>
          <a:p>
            <a:r>
              <a:rPr lang="en-US" b="1" dirty="0">
                <a:latin typeface="Franklin Gothic Book (Body)"/>
              </a:rPr>
              <a:t>Development Tools</a:t>
            </a:r>
          </a:p>
        </p:txBody>
      </p:sp>
      <p:cxnSp>
        <p:nvCxnSpPr>
          <p:cNvPr id="1037" name="Straight Connector 80">
            <a:extLst>
              <a:ext uri="{FF2B5EF4-FFF2-40B4-BE49-F238E27FC236}">
                <a16:creationId xmlns:a16="http://schemas.microsoft.com/office/drawing/2014/main" id="{740F83A4-FAC4-4867-95A5-BBFD280C7B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553" y="2267421"/>
            <a:ext cx="48463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9DAB8-C938-4050-815A-563B26DA7241}"/>
              </a:ext>
            </a:extLst>
          </p:cNvPr>
          <p:cNvSpPr>
            <a:spLocks noGrp="1"/>
          </p:cNvSpPr>
          <p:nvPr>
            <p:ph idx="1"/>
          </p:nvPr>
        </p:nvSpPr>
        <p:spPr>
          <a:xfrm>
            <a:off x="1779940" y="2603282"/>
            <a:ext cx="5453739" cy="3461658"/>
          </a:xfrm>
        </p:spPr>
        <p:txBody>
          <a:bodyPr>
            <a:normAutofit/>
          </a:bodyPr>
          <a:lstStyle/>
          <a:p>
            <a:pPr marL="0" indent="0">
              <a:buNone/>
            </a:pPr>
            <a:r>
              <a:rPr lang="en-US" b="1" dirty="0"/>
              <a:t>Backend</a:t>
            </a:r>
            <a:r>
              <a:rPr lang="en-US" dirty="0"/>
              <a:t>		: .NET</a:t>
            </a:r>
          </a:p>
          <a:p>
            <a:pPr marL="0" indent="0">
              <a:buNone/>
            </a:pPr>
            <a:r>
              <a:rPr lang="en-US" b="1" dirty="0"/>
              <a:t>Frontend</a:t>
            </a:r>
            <a:r>
              <a:rPr lang="en-US" dirty="0"/>
              <a:t>		: </a:t>
            </a:r>
            <a:r>
              <a:rPr lang="en-US" dirty="0" err="1"/>
              <a:t>VueJS</a:t>
            </a:r>
            <a:endParaRPr lang="en-US" dirty="0"/>
          </a:p>
          <a:p>
            <a:pPr marL="0" indent="0">
              <a:buNone/>
            </a:pPr>
            <a:r>
              <a:rPr lang="en-US" b="1" dirty="0"/>
              <a:t>Database</a:t>
            </a:r>
            <a:r>
              <a:rPr lang="en-US" dirty="0"/>
              <a:t>	: MySQL</a:t>
            </a:r>
          </a:p>
          <a:p>
            <a:pPr marL="0" indent="0">
              <a:buNone/>
            </a:pPr>
            <a:r>
              <a:rPr lang="en-US" b="1" dirty="0"/>
              <a:t>Framework</a:t>
            </a:r>
            <a:r>
              <a:rPr lang="en-US" dirty="0"/>
              <a:t>	: Entity Framework</a:t>
            </a:r>
          </a:p>
        </p:txBody>
      </p:sp>
      <p:pic>
        <p:nvPicPr>
          <p:cNvPr id="1026" name="Picture 2" descr="Vue.JS Logo transparent PNG - StickPNG">
            <a:extLst>
              <a:ext uri="{FF2B5EF4-FFF2-40B4-BE49-F238E27FC236}">
                <a16:creationId xmlns:a16="http://schemas.microsoft.com/office/drawing/2014/main" id="{7A09BD6E-7AB1-48D8-9EAB-D9EF0F147F6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8252" y="769961"/>
            <a:ext cx="2249008" cy="224900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Download Visual Studio Tools - Install Free for Windows, Mac, Linux">
            <a:extLst>
              <a:ext uri="{FF2B5EF4-FFF2-40B4-BE49-F238E27FC236}">
                <a16:creationId xmlns:a16="http://schemas.microsoft.com/office/drawing/2014/main" id="{9E0CD60D-E704-4917-91A8-3D07DF446DE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308995" y="784888"/>
            <a:ext cx="2249008" cy="221915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ogo Mysql PNG images, Free Download - Free Transparent PNG Logos">
            <a:extLst>
              <a:ext uri="{FF2B5EF4-FFF2-40B4-BE49-F238E27FC236}">
                <a16:creationId xmlns:a16="http://schemas.microsoft.com/office/drawing/2014/main" id="{0154A64E-79E3-4B97-B712-F71B2D17F80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38254" y="3567239"/>
            <a:ext cx="2249006" cy="224900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ntity Framework Tutorial - Javatpoint">
            <a:extLst>
              <a:ext uri="{FF2B5EF4-FFF2-40B4-BE49-F238E27FC236}">
                <a16:creationId xmlns:a16="http://schemas.microsoft.com/office/drawing/2014/main" id="{DC445D76-8E83-48CB-B6D3-ED54AFFF7C08}"/>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308995" y="3555320"/>
            <a:ext cx="2249006" cy="2249006"/>
          </a:xfrm>
          <a:prstGeom prst="rect">
            <a:avLst/>
          </a:prstGeom>
          <a:noFill/>
          <a:extLst>
            <a:ext uri="{909E8E84-426E-40DD-AFC4-6F175D3DCCD1}">
              <a14:hiddenFill xmlns:a14="http://schemas.microsoft.com/office/drawing/2010/main">
                <a:solidFill>
                  <a:srgbClr val="FFFFFF"/>
                </a:solidFill>
              </a14:hiddenFill>
            </a:ext>
          </a:extLst>
        </p:spPr>
      </p:pic>
      <p:sp>
        <p:nvSpPr>
          <p:cNvPr id="1038" name="Rectangle 82">
            <a:extLst>
              <a:ext uri="{FF2B5EF4-FFF2-40B4-BE49-F238E27FC236}">
                <a16:creationId xmlns:a16="http://schemas.microsoft.com/office/drawing/2014/main" id="{811CBAFA-D7E0-40A7-BB94-2C05304B4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Flowchart: Off-page Connector 25">
            <a:extLst>
              <a:ext uri="{FF2B5EF4-FFF2-40B4-BE49-F238E27FC236}">
                <a16:creationId xmlns:a16="http://schemas.microsoft.com/office/drawing/2014/main" id="{BD18906A-E204-4B1F-A13A-7DCA82EDE2A4}"/>
              </a:ext>
            </a:extLst>
          </p:cNvPr>
          <p:cNvSpPr/>
          <p:nvPr/>
        </p:nvSpPr>
        <p:spPr>
          <a:xfrm>
            <a:off x="-12784" y="0"/>
            <a:ext cx="1136428" cy="5151231"/>
          </a:xfrm>
          <a:prstGeom prst="flowChartOffpageConnector">
            <a:avLst/>
          </a:prstGeom>
          <a:solidFill>
            <a:srgbClr val="006A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8000"/>
              </a:highlight>
            </a:endParaRPr>
          </a:p>
        </p:txBody>
      </p:sp>
    </p:spTree>
    <p:extLst>
      <p:ext uri="{BB962C8B-B14F-4D97-AF65-F5344CB8AC3E}">
        <p14:creationId xmlns:p14="http://schemas.microsoft.com/office/powerpoint/2010/main" val="33935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9C9371F9-5C92-4E4A-AA60-4E574680F780}"/>
              </a:ext>
            </a:extLst>
          </p:cNvPr>
          <p:cNvSpPr txBox="1"/>
          <p:nvPr/>
        </p:nvSpPr>
        <p:spPr>
          <a:xfrm>
            <a:off x="1394673" y="973405"/>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Preview</a:t>
            </a:r>
          </a:p>
        </p:txBody>
      </p:sp>
      <p:pic>
        <p:nvPicPr>
          <p:cNvPr id="7" name="Picture 6">
            <a:extLst>
              <a:ext uri="{FF2B5EF4-FFF2-40B4-BE49-F238E27FC236}">
                <a16:creationId xmlns:a16="http://schemas.microsoft.com/office/drawing/2014/main" id="{050112F3-3FA6-44F1-B70C-982D4EA1A4BF}"/>
              </a:ext>
            </a:extLst>
          </p:cNvPr>
          <p:cNvPicPr/>
          <p:nvPr/>
        </p:nvPicPr>
        <p:blipFill>
          <a:blip r:embed="rId2"/>
          <a:stretch>
            <a:fillRect/>
          </a:stretch>
        </p:blipFill>
        <p:spPr>
          <a:xfrm>
            <a:off x="10532" y="829340"/>
            <a:ext cx="12181468" cy="5571460"/>
          </a:xfrm>
          <a:prstGeom prst="rect">
            <a:avLst/>
          </a:prstGeom>
        </p:spPr>
      </p:pic>
      <p:sp>
        <p:nvSpPr>
          <p:cNvPr id="8" name="TextBox 7">
            <a:extLst>
              <a:ext uri="{FF2B5EF4-FFF2-40B4-BE49-F238E27FC236}">
                <a16:creationId xmlns:a16="http://schemas.microsoft.com/office/drawing/2014/main" id="{8604E0DD-0377-4D98-B65B-E0D0C75D10FC}"/>
              </a:ext>
            </a:extLst>
          </p:cNvPr>
          <p:cNvSpPr txBox="1"/>
          <p:nvPr/>
        </p:nvSpPr>
        <p:spPr>
          <a:xfrm>
            <a:off x="249901" y="49430"/>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Login</a:t>
            </a:r>
          </a:p>
        </p:txBody>
      </p:sp>
    </p:spTree>
    <p:extLst>
      <p:ext uri="{BB962C8B-B14F-4D97-AF65-F5344CB8AC3E}">
        <p14:creationId xmlns:p14="http://schemas.microsoft.com/office/powerpoint/2010/main" val="1029391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9C9371F9-5C92-4E4A-AA60-4E574680F780}"/>
              </a:ext>
            </a:extLst>
          </p:cNvPr>
          <p:cNvSpPr txBox="1"/>
          <p:nvPr/>
        </p:nvSpPr>
        <p:spPr>
          <a:xfrm>
            <a:off x="1394673" y="973405"/>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Preview</a:t>
            </a:r>
          </a:p>
        </p:txBody>
      </p:sp>
      <p:pic>
        <p:nvPicPr>
          <p:cNvPr id="7" name="Picture 6">
            <a:extLst>
              <a:ext uri="{FF2B5EF4-FFF2-40B4-BE49-F238E27FC236}">
                <a16:creationId xmlns:a16="http://schemas.microsoft.com/office/drawing/2014/main" id="{050112F3-3FA6-44F1-B70C-982D4EA1A4BF}"/>
              </a:ext>
            </a:extLst>
          </p:cNvPr>
          <p:cNvPicPr/>
          <p:nvPr/>
        </p:nvPicPr>
        <p:blipFill>
          <a:blip r:embed="rId2"/>
          <a:srcRect/>
          <a:stretch/>
        </p:blipFill>
        <p:spPr>
          <a:xfrm>
            <a:off x="25009" y="829340"/>
            <a:ext cx="12152513" cy="5571460"/>
          </a:xfrm>
          <a:prstGeom prst="rect">
            <a:avLst/>
          </a:prstGeom>
        </p:spPr>
      </p:pic>
      <p:sp>
        <p:nvSpPr>
          <p:cNvPr id="8" name="TextBox 7">
            <a:extLst>
              <a:ext uri="{FF2B5EF4-FFF2-40B4-BE49-F238E27FC236}">
                <a16:creationId xmlns:a16="http://schemas.microsoft.com/office/drawing/2014/main" id="{8604E0DD-0377-4D98-B65B-E0D0C75D10FC}"/>
              </a:ext>
            </a:extLst>
          </p:cNvPr>
          <p:cNvSpPr txBox="1"/>
          <p:nvPr/>
        </p:nvSpPr>
        <p:spPr>
          <a:xfrm>
            <a:off x="249901" y="49430"/>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Dashboard</a:t>
            </a:r>
          </a:p>
        </p:txBody>
      </p:sp>
    </p:spTree>
    <p:extLst>
      <p:ext uri="{BB962C8B-B14F-4D97-AF65-F5344CB8AC3E}">
        <p14:creationId xmlns:p14="http://schemas.microsoft.com/office/powerpoint/2010/main" val="239360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9C9371F9-5C92-4E4A-AA60-4E574680F780}"/>
              </a:ext>
            </a:extLst>
          </p:cNvPr>
          <p:cNvSpPr txBox="1"/>
          <p:nvPr/>
        </p:nvSpPr>
        <p:spPr>
          <a:xfrm>
            <a:off x="1394673" y="973405"/>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Preview</a:t>
            </a:r>
          </a:p>
        </p:txBody>
      </p:sp>
      <p:pic>
        <p:nvPicPr>
          <p:cNvPr id="7" name="Picture 6">
            <a:extLst>
              <a:ext uri="{FF2B5EF4-FFF2-40B4-BE49-F238E27FC236}">
                <a16:creationId xmlns:a16="http://schemas.microsoft.com/office/drawing/2014/main" id="{050112F3-3FA6-44F1-B70C-982D4EA1A4BF}"/>
              </a:ext>
            </a:extLst>
          </p:cNvPr>
          <p:cNvPicPr/>
          <p:nvPr/>
        </p:nvPicPr>
        <p:blipFill rotWithShape="1">
          <a:blip r:embed="rId2"/>
          <a:srcRect b="26816"/>
          <a:stretch/>
        </p:blipFill>
        <p:spPr>
          <a:xfrm>
            <a:off x="1394673" y="704936"/>
            <a:ext cx="9363744" cy="2847998"/>
          </a:xfrm>
          <a:prstGeom prst="rect">
            <a:avLst/>
          </a:prstGeom>
        </p:spPr>
      </p:pic>
      <p:sp>
        <p:nvSpPr>
          <p:cNvPr id="8" name="TextBox 7">
            <a:extLst>
              <a:ext uri="{FF2B5EF4-FFF2-40B4-BE49-F238E27FC236}">
                <a16:creationId xmlns:a16="http://schemas.microsoft.com/office/drawing/2014/main" id="{8604E0DD-0377-4D98-B65B-E0D0C75D10FC}"/>
              </a:ext>
            </a:extLst>
          </p:cNvPr>
          <p:cNvSpPr txBox="1"/>
          <p:nvPr/>
        </p:nvSpPr>
        <p:spPr>
          <a:xfrm>
            <a:off x="249901" y="49430"/>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Create Folder</a:t>
            </a:r>
          </a:p>
        </p:txBody>
      </p:sp>
      <p:pic>
        <p:nvPicPr>
          <p:cNvPr id="3" name="Picture 2">
            <a:extLst>
              <a:ext uri="{FF2B5EF4-FFF2-40B4-BE49-F238E27FC236}">
                <a16:creationId xmlns:a16="http://schemas.microsoft.com/office/drawing/2014/main" id="{4A76AB4D-093E-46B4-A6FE-B5753B42DF78}"/>
              </a:ext>
            </a:extLst>
          </p:cNvPr>
          <p:cNvPicPr>
            <a:picLocks noChangeAspect="1"/>
          </p:cNvPicPr>
          <p:nvPr/>
        </p:nvPicPr>
        <p:blipFill rotWithShape="1">
          <a:blip r:embed="rId3"/>
          <a:srcRect r="182" b="29298"/>
          <a:stretch/>
        </p:blipFill>
        <p:spPr>
          <a:xfrm>
            <a:off x="1396485" y="3605080"/>
            <a:ext cx="9361932" cy="2687352"/>
          </a:xfrm>
          <a:prstGeom prst="rect">
            <a:avLst/>
          </a:prstGeom>
        </p:spPr>
      </p:pic>
    </p:spTree>
    <p:extLst>
      <p:ext uri="{BB962C8B-B14F-4D97-AF65-F5344CB8AC3E}">
        <p14:creationId xmlns:p14="http://schemas.microsoft.com/office/powerpoint/2010/main" val="118174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9C9371F9-5C92-4E4A-AA60-4E574680F780}"/>
              </a:ext>
            </a:extLst>
          </p:cNvPr>
          <p:cNvSpPr txBox="1"/>
          <p:nvPr/>
        </p:nvSpPr>
        <p:spPr>
          <a:xfrm>
            <a:off x="1394673" y="973405"/>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Preview</a:t>
            </a:r>
          </a:p>
        </p:txBody>
      </p:sp>
      <p:pic>
        <p:nvPicPr>
          <p:cNvPr id="7" name="Picture 6">
            <a:extLst>
              <a:ext uri="{FF2B5EF4-FFF2-40B4-BE49-F238E27FC236}">
                <a16:creationId xmlns:a16="http://schemas.microsoft.com/office/drawing/2014/main" id="{050112F3-3FA6-44F1-B70C-982D4EA1A4BF}"/>
              </a:ext>
            </a:extLst>
          </p:cNvPr>
          <p:cNvPicPr/>
          <p:nvPr/>
        </p:nvPicPr>
        <p:blipFill rotWithShape="1">
          <a:blip r:embed="rId2"/>
          <a:srcRect l="-562" t="-604" r="562" b="21130"/>
          <a:stretch/>
        </p:blipFill>
        <p:spPr>
          <a:xfrm>
            <a:off x="1193532" y="743555"/>
            <a:ext cx="9363744" cy="2847998"/>
          </a:xfrm>
          <a:prstGeom prst="rect">
            <a:avLst/>
          </a:prstGeom>
        </p:spPr>
      </p:pic>
      <p:sp>
        <p:nvSpPr>
          <p:cNvPr id="8" name="TextBox 7">
            <a:extLst>
              <a:ext uri="{FF2B5EF4-FFF2-40B4-BE49-F238E27FC236}">
                <a16:creationId xmlns:a16="http://schemas.microsoft.com/office/drawing/2014/main" id="{8604E0DD-0377-4D98-B65B-E0D0C75D10FC}"/>
              </a:ext>
            </a:extLst>
          </p:cNvPr>
          <p:cNvSpPr txBox="1"/>
          <p:nvPr/>
        </p:nvSpPr>
        <p:spPr>
          <a:xfrm>
            <a:off x="249901" y="49430"/>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Create Citation</a:t>
            </a:r>
          </a:p>
        </p:txBody>
      </p:sp>
      <p:pic>
        <p:nvPicPr>
          <p:cNvPr id="3" name="Picture 2">
            <a:extLst>
              <a:ext uri="{FF2B5EF4-FFF2-40B4-BE49-F238E27FC236}">
                <a16:creationId xmlns:a16="http://schemas.microsoft.com/office/drawing/2014/main" id="{4A76AB4D-093E-46B4-A6FE-B5753B42DF78}"/>
              </a:ext>
            </a:extLst>
          </p:cNvPr>
          <p:cNvPicPr>
            <a:picLocks noChangeAspect="1"/>
          </p:cNvPicPr>
          <p:nvPr/>
        </p:nvPicPr>
        <p:blipFill rotWithShape="1">
          <a:blip r:embed="rId3"/>
          <a:srcRect t="6566" b="6566"/>
          <a:stretch/>
        </p:blipFill>
        <p:spPr>
          <a:xfrm>
            <a:off x="1195344" y="3674058"/>
            <a:ext cx="9361932" cy="2687352"/>
          </a:xfrm>
          <a:prstGeom prst="rect">
            <a:avLst/>
          </a:prstGeom>
        </p:spPr>
      </p:pic>
    </p:spTree>
    <p:extLst>
      <p:ext uri="{BB962C8B-B14F-4D97-AF65-F5344CB8AC3E}">
        <p14:creationId xmlns:p14="http://schemas.microsoft.com/office/powerpoint/2010/main" val="475305080"/>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Override1.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8A3B04-B0F3-4C12-A722-52B5CF6D9723}">
  <ds:schemaRefs>
    <ds:schemaRef ds:uri="http://schemas.microsoft.com/sharepoint/v3/contenttype/forms"/>
  </ds:schemaRefs>
</ds:datastoreItem>
</file>

<file path=customXml/itemProps2.xml><?xml version="1.0" encoding="utf-8"?>
<ds:datastoreItem xmlns:ds="http://schemas.openxmlformats.org/officeDocument/2006/customXml" ds:itemID="{4F5B1FD9-3BB6-4DA9-A089-3B68C2323D4F}">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747A963-53E0-44AF-AF13-963FE676C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{24D3D8DD-7992-4FFA-9D53-119F9DC34281}tf33845126_win32</Template>
  <TotalTime>3575</TotalTime>
  <Words>208</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Bookman Old Style</vt:lpstr>
      <vt:lpstr>Calibri</vt:lpstr>
      <vt:lpstr>Franklin Gothic Book</vt:lpstr>
      <vt:lpstr>Franklin Gothic Book (Body)</vt:lpstr>
      <vt:lpstr>1_RetrospectVTI</vt:lpstr>
      <vt:lpstr>PowerPoint Presentation</vt:lpstr>
      <vt:lpstr>PowerPoint Presentation</vt:lpstr>
      <vt:lpstr>PowerPoint Presentation</vt:lpstr>
      <vt:lpstr>Development Tools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Waddankeri,Soumya Chidambar Rao</dc:creator>
  <cp:lastModifiedBy>Waddankeri,Soumya Chidambar Rao</cp:lastModifiedBy>
  <cp:revision>58</cp:revision>
  <dcterms:created xsi:type="dcterms:W3CDTF">2021-10-04T20:46:50Z</dcterms:created>
  <dcterms:modified xsi:type="dcterms:W3CDTF">2021-10-11T00:18:46Z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