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72" r:id="rId2"/>
    <p:sldId id="257" r:id="rId3"/>
    <p:sldId id="271" r:id="rId4"/>
    <p:sldId id="258" r:id="rId5"/>
    <p:sldId id="279" r:id="rId6"/>
    <p:sldId id="273" r:id="rId7"/>
    <p:sldId id="274" r:id="rId8"/>
    <p:sldId id="262" r:id="rId9"/>
    <p:sldId id="264" r:id="rId10"/>
    <p:sldId id="275" r:id="rId11"/>
    <p:sldId id="282" r:id="rId12"/>
    <p:sldId id="276" r:id="rId13"/>
    <p:sldId id="280" r:id="rId14"/>
    <p:sldId id="259" r:id="rId15"/>
    <p:sldId id="263" r:id="rId16"/>
    <p:sldId id="269" r:id="rId17"/>
    <p:sldId id="266" r:id="rId18"/>
    <p:sldId id="267" r:id="rId19"/>
    <p:sldId id="278" r:id="rId20"/>
    <p:sldId id="277" r:id="rId21"/>
    <p:sldId id="265" r:id="rId22"/>
    <p:sldId id="261" r:id="rId23"/>
    <p:sldId id="268" r:id="rId24"/>
    <p:sldId id="270" r:id="rId25"/>
    <p:sldId id="283" r:id="rId26"/>
    <p:sldId id="284" r:id="rId27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4731"/>
    <a:srgbClr val="336600"/>
    <a:srgbClr val="0082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85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-1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B638704-B042-409E-892E-9C66EBC14DED}" type="datetimeFigureOut">
              <a:rPr lang="en-US" smtClean="0"/>
              <a:pPr/>
              <a:t>3/18/2009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286FCB8-3F86-4126-94C1-5897CA096A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40F4-6A9C-438F-AFED-2D7384A40CF4}" type="datetimeFigureOut">
              <a:rPr lang="en-US" smtClean="0"/>
              <a:pPr/>
              <a:t>3/18/2009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4A79-15D2-4E9E-9017-BB00C9F06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4A79-15D2-4E9E-9017-BB00C9F063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492165-89F2-4FD1-A78C-50E84AEB98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500-C492-4F90-8200-6040847345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AB3B-5B55-4849-B571-269178B4ED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9B196F-1DA7-441E-A8DA-59714D367E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E1346-226C-4B9C-9383-4C31675101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3020E-0045-4860-A09C-2635D83385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259B7D-FED2-4EC4-9051-E0E9BF49674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A508F-4159-4F00-BD55-95F1394300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9603-C691-47EE-AA51-C854DDE90A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BEA4-B9C7-4846-B200-BBF0EC86AA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8A9C-CCB7-4146-94EF-FC9FE398379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25046-47EA-4D87-8A30-EBCA9D69B2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BE857-273B-47B2-A09A-D6C5029BFB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7E0-1AF9-40B9-826B-80BC3FF35C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88777-A863-4F3C-AB7A-1F41004AC7C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te.nwmissouri.edu/presentatio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ing\Papers%20and%20Presentations\eTextbooks\eTextbooks.av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5.wmf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4.w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vitalSourceRoger.av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vh@nwmissouri.edu" TargetMode="External"/><Relationship Id="rId2" Type="http://schemas.openxmlformats.org/officeDocument/2006/relationships/hyperlink" Target="mailto:richman@nwmissouri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cite.nwmissouri.edu/presentation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orking\Papers%20and%20Presentations\eTextbooks\DigiPaper-1.wmv" TargetMode="Externa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ing\Papers%20and%20Presentations\eTextbooks\plasticlogic.wmv" TargetMode="Externa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A University eBook and eReader Pilot Study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Dr. Roger Von Holzen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Dr. Jon Rickman</a:t>
            </a:r>
          </a:p>
        </p:txBody>
      </p:sp>
      <p:pic>
        <p:nvPicPr>
          <p:cNvPr id="59400" name="Picture 8" descr="statu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3810000"/>
            <a:ext cx="2171862" cy="2897187"/>
          </a:xfrm>
        </p:spPr>
      </p:pic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2343" y="624840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hlinkClick r:id="rId3"/>
              </a:rPr>
              <a:t>http://cite.nwmissouri.edu/presentations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2165-89F2-4FD1-A78C-50E84AEB98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 eTextbook Initiati</a:t>
            </a:r>
            <a:r>
              <a:rPr lang="en-US" dirty="0" smtClean="0">
                <a:solidFill>
                  <a:srgbClr val="FFFF99"/>
                </a:solidFill>
              </a:rPr>
              <a:t>ve</a:t>
            </a:r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4" name="eTextbook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2100" y="1524000"/>
            <a:ext cx="6019800" cy="48307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Across the Curriculum</a:t>
            </a:r>
            <a:b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Electronic Campus 2008</a:t>
            </a:r>
          </a:p>
        </p:txBody>
      </p:sp>
      <p:sp>
        <p:nvSpPr>
          <p:cNvPr id="307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2514600"/>
            <a:ext cx="2971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Administrative</a:t>
            </a:r>
          </a:p>
          <a:p>
            <a:pPr algn="ctr"/>
            <a:r>
              <a:rPr lang="en-US" b="1"/>
              <a:t>Systems</a:t>
            </a:r>
          </a:p>
        </p:txBody>
      </p:sp>
      <p:sp>
        <p:nvSpPr>
          <p:cNvPr id="307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600" y="2362200"/>
            <a:ext cx="3048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Student / Class Enroll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Faculty / Class Assign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Room /  Class Assign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Textbook / Class  Assign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Student / Notebook Assign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Student Notebook / eTextbooks Load </a:t>
            </a:r>
          </a:p>
        </p:txBody>
      </p:sp>
      <p:sp>
        <p:nvSpPr>
          <p:cNvPr id="30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5943600" y="2590800"/>
            <a:ext cx="3048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6019800" y="3429000"/>
            <a:ext cx="3048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096000" y="29718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6096000" y="3276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52800" y="4419600"/>
            <a:ext cx="2438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Campus</a:t>
            </a:r>
          </a:p>
          <a:p>
            <a:pPr algn="ctr"/>
            <a:r>
              <a:rPr lang="en-US" b="1"/>
              <a:t>Network</a:t>
            </a:r>
          </a:p>
        </p:txBody>
      </p:sp>
      <p:sp>
        <p:nvSpPr>
          <p:cNvPr id="30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95400" y="41148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638800" y="3657600"/>
            <a:ext cx="6858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31925" y="4227513"/>
            <a:ext cx="1365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</a:t>
            </a:r>
          </a:p>
          <a:p>
            <a:r>
              <a:rPr lang="en-US" dirty="0">
                <a:solidFill>
                  <a:schemeClr val="bg1"/>
                </a:solidFill>
              </a:rPr>
              <a:t>Notebook</a:t>
            </a:r>
          </a:p>
          <a:p>
            <a:r>
              <a:rPr lang="en-US" dirty="0">
                <a:solidFill>
                  <a:schemeClr val="bg1"/>
                </a:solidFill>
              </a:rPr>
              <a:t>eTextbooks</a:t>
            </a:r>
          </a:p>
        </p:txBody>
      </p:sp>
      <p:sp>
        <p:nvSpPr>
          <p:cNvPr id="308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31925" y="5980113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eBook </a:t>
            </a:r>
            <a:r>
              <a:rPr lang="en-US" dirty="0">
                <a:solidFill>
                  <a:schemeClr val="bg1"/>
                </a:solidFill>
              </a:rPr>
              <a:t>Reader</a:t>
            </a:r>
          </a:p>
        </p:txBody>
      </p:sp>
      <p:pic>
        <p:nvPicPr>
          <p:cNvPr id="3086" name="Picture 21" descr="MCj04242480000[1]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990600" y="5181600"/>
            <a:ext cx="790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3" descr="MCj03788610000[1]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381000" y="2514600"/>
            <a:ext cx="181768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5867400" y="3581400"/>
            <a:ext cx="3810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9" name="Rectangle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0200" y="5257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3000" y="5334000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/>
              <a:t>My </a:t>
            </a:r>
          </a:p>
          <a:p>
            <a:pPr algn="ctr"/>
            <a:r>
              <a:rPr lang="en-US" sz="800"/>
              <a:t>Text</a:t>
            </a:r>
          </a:p>
          <a:p>
            <a:pPr algn="ctr"/>
            <a:r>
              <a:rPr lang="en-US" sz="800"/>
              <a:t>Book</a:t>
            </a:r>
          </a:p>
        </p:txBody>
      </p:sp>
      <p:sp>
        <p:nvSpPr>
          <p:cNvPr id="3091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81800" y="6324600"/>
            <a:ext cx="157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Jon Rickman  August 19, 2008</a:t>
            </a:r>
          </a:p>
        </p:txBody>
      </p:sp>
      <p:sp>
        <p:nvSpPr>
          <p:cNvPr id="3092" name="Oval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5715000"/>
            <a:ext cx="1905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Textbook</a:t>
            </a:r>
          </a:p>
          <a:p>
            <a:pPr algn="ctr"/>
            <a:r>
              <a:rPr lang="en-US" b="1" dirty="0"/>
              <a:t>Publishers</a:t>
            </a:r>
          </a:p>
        </p:txBody>
      </p:sp>
      <p:sp>
        <p:nvSpPr>
          <p:cNvPr id="3093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4572000" y="5334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5715000" y="5105400"/>
            <a:ext cx="6096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3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572000" y="37338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3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2057400" y="3886200"/>
            <a:ext cx="12954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B8A9C-CCB7-4146-94EF-FC9FE398379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There are multiple components to a textbook, including graphs and images, with all having separate copyrights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formatting for eReaders can require weeks to complete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For campus-wide deployment there are currently not enough eReader-compatible eTextbooks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Most eTextbooks are available only through laptop computers and/or web access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PDF formatted textbooks have restrictive and slow navigation options*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Students have a high affinity for handheld electronic devices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like the idea of not having to carry 20 or 30 pounds of textbooks in their backpacks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Keyword searching and annotating are very important features for students and faculty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enthusiasm quickly waned for eReaders without the needed search and annotation features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found the eReaders were attention getters but were not attention keepers*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Laptops as eTextbook Readers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411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Integrates textbooks with other </a:t>
            </a:r>
            <a:r>
              <a:rPr lang="en-US" sz="2800" dirty="0">
                <a:solidFill>
                  <a:schemeClr val="bg1"/>
                </a:solidFill>
              </a:rPr>
              <a:t>software  </a:t>
            </a:r>
            <a:r>
              <a:rPr lang="en-US" sz="2800" dirty="0" smtClean="0">
                <a:solidFill>
                  <a:schemeClr val="bg1"/>
                </a:solidFill>
              </a:rPr>
              <a:t>and services including email </a:t>
            </a:r>
            <a:r>
              <a:rPr lang="en-US" sz="2800" dirty="0">
                <a:solidFill>
                  <a:schemeClr val="bg1"/>
                </a:solidFill>
              </a:rPr>
              <a:t>and web </a:t>
            </a:r>
            <a:r>
              <a:rPr lang="en-US" sz="2800" dirty="0" smtClean="0">
                <a:solidFill>
                  <a:schemeClr val="bg1"/>
                </a:solidFill>
              </a:rPr>
              <a:t>access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Most schools </a:t>
            </a:r>
            <a:r>
              <a:rPr lang="en-US" sz="2800" dirty="0" smtClean="0">
                <a:solidFill>
                  <a:schemeClr val="bg1"/>
                </a:solidFill>
              </a:rPr>
              <a:t>already employ </a:t>
            </a:r>
            <a:r>
              <a:rPr lang="en-US" sz="2800" dirty="0">
                <a:solidFill>
                  <a:schemeClr val="bg1"/>
                </a:solidFill>
              </a:rPr>
              <a:t>staff and/or </a:t>
            </a:r>
            <a:r>
              <a:rPr lang="en-US" sz="2800" dirty="0" smtClean="0">
                <a:solidFill>
                  <a:schemeClr val="bg1"/>
                </a:solidFill>
              </a:rPr>
              <a:t>students to assist users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Delivery of eTextbooks to the students is extremely efficient*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224" name="Picture 8" descr="deiterich hall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6463">
            <a:off x="198627" y="2377329"/>
            <a:ext cx="4343400" cy="2895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E9B196F-1DA7-441E-A8DA-59714D367EB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5175" cy="1431925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Northwest Notebook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Check-out</a:t>
            </a:r>
            <a:b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eTextbook Loading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537075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Students pick up their notebook prior to the first week of classes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Their ID card is scanned along with the bar code on the notebook for inventory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Students are given eTextbook access codes*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9" name="Picture 7" descr="P82403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 rot="667159">
            <a:off x="5313223" y="3876403"/>
            <a:ext cx="3300413" cy="2476500"/>
          </a:xfrm>
          <a:noFill/>
          <a:ln/>
        </p:spPr>
      </p:pic>
      <p:pic>
        <p:nvPicPr>
          <p:cNvPr id="13320" name="Picture 8" descr="P8252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0540">
            <a:off x="5867400" y="1752600"/>
            <a:ext cx="2908300" cy="2179638"/>
          </a:xfrm>
          <a:prstGeom prst="rect">
            <a:avLst/>
          </a:prstGeom>
          <a:noFill/>
        </p:spPr>
      </p:pic>
      <p:pic>
        <p:nvPicPr>
          <p:cNvPr id="13318" name="Picture 6" descr="P82403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21303918">
            <a:off x="4686280" y="2072712"/>
            <a:ext cx="1582155" cy="2216443"/>
          </a:xfr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38FE1346-226C-4B9C-9383-4C316751019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VitalSource Bookshelf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Promotes one standard on campus and not multiple standards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eTextbook  web connection on campus software loadset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Bookshelf files are download to the student’s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Students may: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customize their page views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search single books or any group of books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highlight and take searchable notes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print and copy-and-paste with bibliographic support*</a:t>
            </a:r>
          </a:p>
        </p:txBody>
      </p:sp>
      <p:pic>
        <p:nvPicPr>
          <p:cNvPr id="5" name="Picture 4" descr="bookshelf_window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4191000" cy="35851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6E9B196F-1DA7-441E-A8DA-59714D367E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Northwest Support Procedures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308475" cy="45720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The Electronic Campus Support Center is open for any hardware/software </a:t>
            </a:r>
            <a:r>
              <a:rPr lang="en-US" sz="2400" dirty="0" smtClean="0">
                <a:solidFill>
                  <a:schemeClr val="bg1"/>
                </a:solidFill>
              </a:rPr>
              <a:t>repair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 students to download and activate VitalSource Bookshelf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 students to download eTextbooks</a:t>
            </a:r>
            <a:r>
              <a:rPr lang="en-US" sz="2800" dirty="0" smtClean="0">
                <a:solidFill>
                  <a:schemeClr val="bg1"/>
                </a:solidFill>
              </a:rPr>
              <a:t>*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389" name="Picture 5" descr="P82402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8628" y="2438400"/>
            <a:ext cx="3648797" cy="287655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B1C3020E-0045-4860-A09C-2635D833853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 II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029200" cy="5334000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Goal: evaluate eTextbooks designed for use on student laptops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Phase II will be completed during the spring semester of 2009 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Concentrated on the deployment of eTextbooks provided by five publishers</a:t>
            </a: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Eleven of a possible 19 academic departments volunteered to participate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Twenty classes, across the 11 departments, were selected to use eTextbooks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Approximately 500 students were involved in Phase II*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463" name="Picture 7" descr="MVC-00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600200"/>
            <a:ext cx="3144838" cy="4191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Cost Comparisons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Pilot Course Title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Cost of Traditional Textbook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Approx. Cost of eTextbook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Fundamentals of Business Finance*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$168.00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$72.25 (VitalSource)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Human Resources Management*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$130.00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$68.75 (VitalSource)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mbria"/>
                          <a:ea typeface="Times New Roman"/>
                          <a:cs typeface="Times New Roman"/>
                        </a:rPr>
                        <a:t>Intercultural Communication*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$95.00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$51.48 (Coursemart – 180 day subscription)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Management Information Systems*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$140.00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$71.49 (Coursemart – 180 day subscription)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mbria"/>
                          <a:ea typeface="Times New Roman"/>
                          <a:cs typeface="Times New Roman"/>
                        </a:rPr>
                        <a:t>Introduction to Psychology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$121.00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$62.95 (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Coursemart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– 180 day subscription)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447800"/>
            <a:ext cx="4572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  Northwest </a:t>
            </a:r>
            <a:r>
              <a:rPr lang="en-US" sz="2400" dirty="0">
                <a:solidFill>
                  <a:schemeClr val="bg1"/>
                </a:solidFill>
              </a:rPr>
              <a:t>goal is to </a:t>
            </a:r>
            <a:r>
              <a:rPr lang="en-US" sz="2400" dirty="0" smtClean="0">
                <a:solidFill>
                  <a:schemeClr val="bg1"/>
                </a:solidFill>
              </a:rPr>
              <a:t>ensure that </a:t>
            </a:r>
            <a:r>
              <a:rPr lang="en-US" sz="2400" dirty="0">
                <a:solidFill>
                  <a:schemeClr val="bg1"/>
                </a:solidFill>
              </a:rPr>
              <a:t>graduates have strong computer competencies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Northwest has provided textbooks to students for over 100 years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Northwest provides a laptop computer to every full-time student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Northwest’s </a:t>
            </a:r>
            <a:r>
              <a:rPr lang="en-US" sz="2400" dirty="0" smtClean="0">
                <a:solidFill>
                  <a:schemeClr val="bg1"/>
                </a:solidFill>
              </a:rPr>
              <a:t>eTextbook initiative </a:t>
            </a:r>
            <a:r>
              <a:rPr lang="en-US" sz="2400" dirty="0">
                <a:solidFill>
                  <a:schemeClr val="bg1"/>
                </a:solidFill>
              </a:rPr>
              <a:t>is </a:t>
            </a:r>
            <a:r>
              <a:rPr lang="en-US" sz="2400" dirty="0" smtClean="0">
                <a:solidFill>
                  <a:schemeClr val="bg1"/>
                </a:solidFill>
              </a:rPr>
              <a:t>the natural next step forward for its Electronic Campus*</a:t>
            </a:r>
          </a:p>
          <a:p>
            <a:pPr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177" name="Picture 9" descr="MVC-014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600450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 Findings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delivery of eTextbooks to students via their laptop computers was a simple and very efficient process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were able to complete the downloading of eTextbooks with little assistance from university support staff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Several publishers were able to provide enhanced eTextbooks with quizzes and shared notes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need for standardized reading features appeared useful as some students used multiple eTextbooks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Students could continue to see the potential for carrying backpacks that weighted less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 Some eTextbook features, if used in the classroom, need additional Wi-Fi connectivity*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eTextbooks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Facilitates integrated learning resources for the student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Conveys lower costs into lower charges to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Textbook publishers have shown a substantial commitment to research in order to develop a new vision for eTextbooks*</a:t>
            </a:r>
          </a:p>
        </p:txBody>
      </p:sp>
      <p:pic>
        <p:nvPicPr>
          <p:cNvPr id="15365" name="Picture 5" descr="P4070360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14665">
            <a:off x="5654675" y="1516063"/>
            <a:ext cx="3048000" cy="2324100"/>
          </a:xfrm>
          <a:prstGeom prst="rect">
            <a:avLst/>
          </a:prstGeom>
          <a:noFill/>
        </p:spPr>
      </p:pic>
      <p:pic>
        <p:nvPicPr>
          <p:cNvPr id="15368" name="Picture 8" descr="MVC-00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733800"/>
            <a:ext cx="3124200" cy="23431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475"/>
            <a:ext cx="8613775" cy="1431925"/>
          </a:xfrm>
        </p:spPr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Options to Ensure Students have Notebooks and Software</a:t>
            </a:r>
            <a:r>
              <a:rPr lang="en-US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181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mandate students have notebooks through an off campus or a bookstore acquisition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lease notebooks and rent them to students through fees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university may purchase notebooks and rent them to students through </a:t>
            </a:r>
            <a:r>
              <a:rPr lang="en-US" sz="2800" dirty="0" smtClean="0">
                <a:solidFill>
                  <a:schemeClr val="bg1"/>
                </a:solidFill>
              </a:rPr>
              <a:t>fees*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sittinglegstretch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6605">
            <a:off x="5486400" y="1981200"/>
            <a:ext cx="2984500" cy="1944688"/>
          </a:xfrm>
          <a:prstGeom prst="rect">
            <a:avLst/>
          </a:prstGeom>
          <a:noFill/>
        </p:spPr>
      </p:pic>
      <p:pic>
        <p:nvPicPr>
          <p:cNvPr id="11271" name="Picture 7" descr="100613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2046">
            <a:off x="5943600" y="3657600"/>
            <a:ext cx="2249488" cy="2743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Northwest provides </a:t>
            </a:r>
            <a:r>
              <a:rPr lang="en-US" sz="2400" dirty="0" smtClean="0">
                <a:solidFill>
                  <a:schemeClr val="bg1"/>
                </a:solidFill>
              </a:rPr>
              <a:t>a laptop to every full-time student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Northwest provides textbooks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eTextbooks will replace traditional textbooks as they are available and found acceptable by students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Faculty will continue to select eTextbooks and textbooks based on their content*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488" name="Picture 8" descr="P4261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657600" cy="4876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Jon Rickman: Information Systems </a:t>
            </a:r>
            <a:r>
              <a:rPr lang="en-US" sz="2000" dirty="0" smtClean="0">
                <a:solidFill>
                  <a:srgbClr val="FFFF99"/>
                </a:solidFill>
                <a:hlinkClick r:id="rId2"/>
              </a:rPr>
              <a:t>richman@nwmissouri.edu</a:t>
            </a:r>
            <a:r>
              <a:rPr lang="en-US" sz="2000" dirty="0" smtClean="0">
                <a:solidFill>
                  <a:srgbClr val="FFFF99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Roger Von Holzen: Director—CITE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rvh@nwmissouri.edu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hlinkClick r:id="rId4"/>
              </a:rPr>
              <a:t>http://cite.nwmissouri.edu/presentations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65" name="Picture 13" descr="Colden Pond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9038" y="1752600"/>
            <a:ext cx="2874962" cy="4343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igiPaper-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0800" y="1295400"/>
            <a:ext cx="6604000" cy="495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Plastic Logic Reader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305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Logic Reader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lasticlogi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447800"/>
            <a:ext cx="6096000" cy="4572000"/>
          </a:xfrm>
          <a:prstGeom prst="rect">
            <a:avLst/>
          </a:prstGeom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305800" y="632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Laptops and Textbooks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7" descr="Billboard clearchanne#4E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95425"/>
            <a:ext cx="5638800" cy="2861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4495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Northwest students and graduates value the cost savings of the rental programs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828800"/>
            <a:ext cx="1864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99"/>
                </a:solidFill>
              </a:rPr>
              <a:t>2008 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Marketing 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Survey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9603-C691-47EE-AA51-C854DDE90A3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for Laptops and Textbooks</a:t>
            </a:r>
            <a:endParaRPr lang="en-US" sz="4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Notebook Universities require students to purchase a notebook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smaller number of schools lease computers and charge students about $700 to $1000 per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Northwest charges students about $300 per year for a notebook computer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college students have to purchase textbooks at a cost of about $1,000 per year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Northwest charges about  $180 per year ($6/</a:t>
            </a:r>
            <a:r>
              <a:rPr lang="en-US" dirty="0" err="1" smtClean="0">
                <a:solidFill>
                  <a:schemeClr val="bg1"/>
                </a:solidFill>
              </a:rPr>
              <a:t>sch</a:t>
            </a:r>
            <a:r>
              <a:rPr lang="en-US" dirty="0" smtClean="0">
                <a:solidFill>
                  <a:schemeClr val="bg1"/>
                </a:solidFill>
              </a:rPr>
              <a:t>) for students to rent their textbooks*</a:t>
            </a: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5181600" y="1676400"/>
            <a:ext cx="3470275" cy="4724400"/>
            <a:chOff x="240" y="1056"/>
            <a:chExt cx="2186" cy="2976"/>
          </a:xfrm>
        </p:grpSpPr>
        <p:pic>
          <p:nvPicPr>
            <p:cNvPr id="8200" name="Picture 8" descr="P73100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320688">
              <a:off x="240" y="1056"/>
              <a:ext cx="218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 descr="Notebook_Handou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87939">
              <a:off x="582" y="2791"/>
              <a:ext cx="1768" cy="1241"/>
            </a:xfrm>
            <a:prstGeom prst="rect">
              <a:avLst/>
            </a:prstGeom>
            <a:noFill/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Wholesale eTextbook Sales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Wholesale-eBooks-sales-Q3200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39992"/>
            <a:ext cx="8229600" cy="4246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www.openbook.com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eReaders available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Kindle from Amazon.com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Sony Reader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Plastic Logic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iPhones from Apple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Personal computers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h158PRS700-o_Front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295400"/>
            <a:ext cx="2062163" cy="2776978"/>
          </a:xfrm>
          <a:prstGeom prst="rect">
            <a:avLst/>
          </a:prstGeom>
        </p:spPr>
      </p:pic>
      <p:pic>
        <p:nvPicPr>
          <p:cNvPr id="11" name="Picture 10" descr="apple-iphone-he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86200"/>
            <a:ext cx="1276927" cy="2106930"/>
          </a:xfrm>
          <a:prstGeom prst="rect">
            <a:avLst/>
          </a:prstGeom>
        </p:spPr>
      </p:pic>
      <p:pic>
        <p:nvPicPr>
          <p:cNvPr id="2050" name="Picture 2" descr="\\nw05506\eTextbook paper\amazon-kind-vs-plastic-log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2000"/>
            <a:ext cx="3581400" cy="198170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 Logic Reader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Features an 8.5 x 11-inch area of display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Thinner than a pad of paper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Lighter than many business periodicals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Supports a full range of business document formats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Microsoft Word, Excel and PowerPoint, and Adobe </a:t>
            </a:r>
            <a:r>
              <a:rPr lang="en-US" dirty="0" err="1" smtClean="0">
                <a:solidFill>
                  <a:schemeClr val="bg1"/>
                </a:solidFill>
              </a:rPr>
              <a:t>PDFs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Newspapers, periodicals and books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Uses a gesture-based user interface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connect to information either wired or wirelessly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Stores thousands of documents on the device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Incorporates E Ink technology for great readability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Features low power consumption and long battery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Black/white only and no animation/video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107668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CNN Video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106559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Plastic Logic Video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I: Using a Sony Reader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Device has 6-inch display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Utilizes E Ink technology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almost paper-like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easy to read even in bright sunshine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for high contrast and high resolution, with a near 180° viewing angle.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Text can be changed between three different sizes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One touch buttons to move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backward and forward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through book pages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Able to conduct keyword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searches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lifestyle_thumb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4343400"/>
            <a:ext cx="3771900" cy="2514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Loading a Sony Reader 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eTextbooks are first downloaded from the publisher web site to the student’s laptop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Transfer eTextbooks to the Sony Reader via a USB connection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Reader is recharged through the USB connection to the laptop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Possible to install Sony library software to purchase and manage eTextbooks and eBooks from The eBook Store from Sony*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5791200" y="1524000"/>
            <a:ext cx="2943225" cy="4876800"/>
            <a:chOff x="3408" y="768"/>
            <a:chExt cx="1854" cy="3072"/>
          </a:xfrm>
        </p:grpSpPr>
        <p:pic>
          <p:nvPicPr>
            <p:cNvPr id="14340" name="Picture 4" descr="Consultant_Hel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22275">
              <a:off x="3408" y="768"/>
              <a:ext cx="1854" cy="1393"/>
            </a:xfrm>
            <a:prstGeom prst="rect">
              <a:avLst/>
            </a:prstGeom>
            <a:noFill/>
          </p:spPr>
        </p:pic>
        <p:pic>
          <p:nvPicPr>
            <p:cNvPr id="14343" name="Picture 7" descr="P82320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567330">
              <a:off x="3485" y="2371"/>
              <a:ext cx="1680" cy="1258"/>
            </a:xfrm>
            <a:prstGeom prst="rect">
              <a:avLst/>
            </a:prstGeom>
            <a:noFill/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9B7D-FED2-4EC4-9051-E0E9BF4967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66"/>
      </a:hlink>
      <a:folHlink>
        <a:srgbClr val="FFFF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1118</Words>
  <Application>Microsoft Office PowerPoint</Application>
  <PresentationFormat>On-screen Show (4:3)</PresentationFormat>
  <Paragraphs>197</Paragraphs>
  <Slides>26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A University eBook and eReader Pilot Study</vt:lpstr>
      <vt:lpstr>Introduction</vt:lpstr>
      <vt:lpstr>Laptops and Textbooks</vt:lpstr>
      <vt:lpstr>Costs for Laptops and Textbooks</vt:lpstr>
      <vt:lpstr>Wholesale eTextbook Sales</vt:lpstr>
      <vt:lpstr>eReaders available</vt:lpstr>
      <vt:lpstr>Plastic Logic Reader</vt:lpstr>
      <vt:lpstr>Phase I: Using a Sony Reader </vt:lpstr>
      <vt:lpstr>Loading a Sony Reader </vt:lpstr>
      <vt:lpstr>Northwest eTextbook Initiative</vt:lpstr>
      <vt:lpstr>Reading Across the Curriculum The Electronic Campus 2008</vt:lpstr>
      <vt:lpstr>Phase I Findings</vt:lpstr>
      <vt:lpstr>Phase I Findings</vt:lpstr>
      <vt:lpstr>Laptops as eTextbook Readers </vt:lpstr>
      <vt:lpstr>Northwest Notebook Check-out and eTextbook Loading</vt:lpstr>
      <vt:lpstr> VitalSource Bookshelf </vt:lpstr>
      <vt:lpstr>Northwest Support Procedures</vt:lpstr>
      <vt:lpstr>Phase II</vt:lpstr>
      <vt:lpstr>Sample Cost Comparisons</vt:lpstr>
      <vt:lpstr>Phase II Findings</vt:lpstr>
      <vt:lpstr>Advantages of eTextbooks </vt:lpstr>
      <vt:lpstr>Options to Ensure Students have Notebooks and Software </vt:lpstr>
      <vt:lpstr>Conclusions</vt:lpstr>
      <vt:lpstr>Slide 24</vt:lpstr>
      <vt:lpstr>Slide 25</vt:lpstr>
      <vt:lpstr>Plastic Logic Reader</vt:lpstr>
    </vt:vector>
  </TitlesOfParts>
  <Company>Northwest 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Universities do not have to be Expensive</dc:title>
  <dc:creator>Electronic Campus</dc:creator>
  <cp:lastModifiedBy>Electronic Campus</cp:lastModifiedBy>
  <cp:revision>134</cp:revision>
  <dcterms:created xsi:type="dcterms:W3CDTF">2006-09-06T19:37:32Z</dcterms:created>
  <dcterms:modified xsi:type="dcterms:W3CDTF">2009-03-18T15:09:42Z</dcterms:modified>
</cp:coreProperties>
</file>