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38.xml" ContentType="application/vnd.openxmlformats-officedocument.presentationml.tags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notesSlides/notesSlide14.xml" ContentType="application/vnd.openxmlformats-officedocument.presentationml.notesSlide+xml"/>
  <Override PartName="/ppt/tags/tag36.xml" ContentType="application/vnd.openxmlformats-officedocument.presentationml.tags+xml"/>
  <Override PartName="/ppt/tags/tag45.xml" ContentType="application/vnd.openxmlformats-officedocument.presentationml.tags+xml"/>
  <Override PartName="/ppt/tags/tag14.xml" ContentType="application/vnd.openxmlformats-officedocument.presentationml.tags+xml"/>
  <Override PartName="/ppt/notesSlides/notesSlide9.xml" ContentType="application/vnd.openxmlformats-officedocument.presentationml.notesSlide+xml"/>
  <Override PartName="/ppt/tags/tag25.xml" ContentType="application/vnd.openxmlformats-officedocument.presentationml.tags+xml"/>
  <Override PartName="/ppt/notesSlides/notesSlide12.xml" ContentType="application/vnd.openxmlformats-officedocument.presentationml.notesSlide+xml"/>
  <Override PartName="/ppt/tags/tag34.xml" ContentType="application/vnd.openxmlformats-officedocument.presentationml.tags+xml"/>
  <Override PartName="/ppt/tags/tag43.xml" ContentType="application/vnd.openxmlformats-officedocument.presentationml.tags+xml"/>
  <Override PartName="/ppt/notesSlides/notesSlide21.xml" ContentType="application/vnd.openxmlformats-officedocument.presentationml.notesSlide+xml"/>
  <Override PartName="/ppt/tags/tag12.xml" ContentType="application/vnd.openxmlformats-officedocument.presentationml.tags+xml"/>
  <Override PartName="/ppt/notesSlides/notesSlide7.xml" ContentType="application/vnd.openxmlformats-officedocument.presentationml.notesSlide+xml"/>
  <Override PartName="/ppt/tags/tag23.xml" ContentType="application/vnd.openxmlformats-officedocument.presentationml.tags+xml"/>
  <Override PartName="/ppt/notesSlides/notesSlide10.xml" ContentType="application/vnd.openxmlformats-officedocument.presentationml.notesSlide+xml"/>
  <Override PartName="/ppt/tags/tag32.xml" ContentType="application/vnd.openxmlformats-officedocument.presentationml.tags+xml"/>
  <Override PartName="/ppt/tags/tag41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5.xml" ContentType="application/vnd.openxmlformats-officedocument.presentationml.notesSlide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tags/tag39.xml" ContentType="application/vnd.openxmlformats-officedocument.presentationml.tags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notesSlides/notesSlide15.xml" ContentType="application/vnd.openxmlformats-officedocument.presentationml.notesSlide+xml"/>
  <Override PartName="/ppt/tags/tag37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notesSlides/notesSlide13.xml" ContentType="application/vnd.openxmlformats-officedocument.presentationml.notesSlide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notesSlides/notesSlide8.xml" ContentType="application/vnd.openxmlformats-officedocument.presentationml.notesSlide+xml"/>
  <Override PartName="/ppt/tags/tag24.xml" ContentType="application/vnd.openxmlformats-officedocument.presentationml.tags+xml"/>
  <Override PartName="/ppt/notesSlides/notesSlide11.xml" ContentType="application/vnd.openxmlformats-officedocument.presentationml.notesSlide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notesSlides/notesSlide20.xml" ContentType="application/vnd.openxmlformats-officedocument.presentationml.notesSlide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tags/tag29.xml" ContentType="application/vnd.openxmlformats-officedocument.presentationml.tags+xml"/>
  <Override PartName="/ppt/tags/tag47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60" r:id="rId4"/>
    <p:sldId id="258" r:id="rId5"/>
    <p:sldId id="259" r:id="rId6"/>
    <p:sldId id="261" r:id="rId7"/>
    <p:sldId id="279" r:id="rId8"/>
    <p:sldId id="280" r:id="rId9"/>
    <p:sldId id="262" r:id="rId10"/>
    <p:sldId id="264" r:id="rId11"/>
    <p:sldId id="263" r:id="rId12"/>
    <p:sldId id="265" r:id="rId13"/>
    <p:sldId id="278" r:id="rId14"/>
    <p:sldId id="266" r:id="rId15"/>
    <p:sldId id="267" r:id="rId16"/>
    <p:sldId id="269" r:id="rId17"/>
    <p:sldId id="268" r:id="rId18"/>
    <p:sldId id="270" r:id="rId19"/>
    <p:sldId id="271" r:id="rId20"/>
    <p:sldId id="277" r:id="rId21"/>
    <p:sldId id="276" r:id="rId22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35D981-0CCE-4D97-94B6-458CBB7A3B98}" type="datetimeFigureOut">
              <a:rPr lang="en-US" smtClean="0"/>
              <a:t>7/5/2008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A19094-7D5B-4D4E-A346-238C87C259F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F3528A-8B5F-4B20-9F38-89ED00E5BA0E}" type="datetimeFigureOut">
              <a:rPr lang="en-US" smtClean="0"/>
              <a:pPr/>
              <a:t>7/5/2008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615875-B5B1-4444-95FF-A05A880724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15875-B5B1-4444-95FF-A05A8807240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15875-B5B1-4444-95FF-A05A8807240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15875-B5B1-4444-95FF-A05A8807240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15875-B5B1-4444-95FF-A05A8807240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15875-B5B1-4444-95FF-A05A8807240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15875-B5B1-4444-95FF-A05A8807240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15875-B5B1-4444-95FF-A05A8807240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15875-B5B1-4444-95FF-A05A8807240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15875-B5B1-4444-95FF-A05A8807240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15875-B5B1-4444-95FF-A05A8807240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15875-B5B1-4444-95FF-A05A8807240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15875-B5B1-4444-95FF-A05A8807240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15875-B5B1-4444-95FF-A05A8807240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15875-B5B1-4444-95FF-A05A8807240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15875-B5B1-4444-95FF-A05A8807240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15875-B5B1-4444-95FF-A05A8807240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15875-B5B1-4444-95FF-A05A8807240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15875-B5B1-4444-95FF-A05A8807240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15875-B5B1-4444-95FF-A05A8807240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15875-B5B1-4444-95FF-A05A8807240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15875-B5B1-4444-95FF-A05A8807240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C6B37AE-D6B3-440B-9169-C3B27331ABA9}" type="datetimeFigureOut">
              <a:rPr lang="en-US" smtClean="0"/>
              <a:pPr/>
              <a:t>7/5/2008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DED7E66-1F8F-41D2-9B67-C793E4A9F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6B37AE-D6B3-440B-9169-C3B27331ABA9}" type="datetimeFigureOut">
              <a:rPr lang="en-US" smtClean="0"/>
              <a:pPr/>
              <a:t>7/5/2008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ED7E66-1F8F-41D2-9B67-C793E4A9F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6B37AE-D6B3-440B-9169-C3B27331ABA9}" type="datetimeFigureOut">
              <a:rPr lang="en-US" smtClean="0"/>
              <a:pPr/>
              <a:t>7/5/2008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ED7E66-1F8F-41D2-9B67-C793E4A9F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6B37AE-D6B3-440B-9169-C3B27331ABA9}" type="datetimeFigureOut">
              <a:rPr lang="en-US" smtClean="0"/>
              <a:pPr/>
              <a:t>7/5/2008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ED7E66-1F8F-41D2-9B67-C793E4A9F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6B37AE-D6B3-440B-9169-C3B27331ABA9}" type="datetimeFigureOut">
              <a:rPr lang="en-US" smtClean="0"/>
              <a:pPr/>
              <a:t>7/5/2008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ED7E66-1F8F-41D2-9B67-C793E4A9F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6B37AE-D6B3-440B-9169-C3B27331ABA9}" type="datetimeFigureOut">
              <a:rPr lang="en-US" smtClean="0"/>
              <a:pPr/>
              <a:t>7/5/2008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ED7E66-1F8F-41D2-9B67-C793E4A9F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6B37AE-D6B3-440B-9169-C3B27331ABA9}" type="datetimeFigureOut">
              <a:rPr lang="en-US" smtClean="0"/>
              <a:pPr/>
              <a:t>7/5/2008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ED7E66-1F8F-41D2-9B67-C793E4A9F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6B37AE-D6B3-440B-9169-C3B27331ABA9}" type="datetimeFigureOut">
              <a:rPr lang="en-US" smtClean="0"/>
              <a:pPr/>
              <a:t>7/5/2008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ED7E66-1F8F-41D2-9B67-C793E4A9F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6B37AE-D6B3-440B-9169-C3B27331ABA9}" type="datetimeFigureOut">
              <a:rPr lang="en-US" smtClean="0"/>
              <a:pPr/>
              <a:t>7/5/2008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ED7E66-1F8F-41D2-9B67-C793E4A9F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C6B37AE-D6B3-440B-9169-C3B27331ABA9}" type="datetimeFigureOut">
              <a:rPr lang="en-US" smtClean="0"/>
              <a:pPr/>
              <a:t>7/5/2008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ED7E66-1F8F-41D2-9B67-C793E4A9F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C6B37AE-D6B3-440B-9169-C3B27331ABA9}" type="datetimeFigureOut">
              <a:rPr lang="en-US" smtClean="0"/>
              <a:pPr/>
              <a:t>7/5/2008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DED7E66-1F8F-41D2-9B67-C793E4A9FD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C6B37AE-D6B3-440B-9169-C3B27331ABA9}" type="datetimeFigureOut">
              <a:rPr lang="en-US" smtClean="0"/>
              <a:pPr/>
              <a:t>7/5/2008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DED7E66-1F8F-41D2-9B67-C793E4A9FD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image" Target="../media/image5.jpeg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6.jpeg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podcastalley.com/" TargetMode="External"/><Relationship Id="rId3" Type="http://schemas.openxmlformats.org/officeDocument/2006/relationships/slideLayout" Target="../slideLayouts/slideLayout2.xml"/><Relationship Id="rId7" Type="http://schemas.openxmlformats.org/officeDocument/2006/relationships/hyperlink" Target="http://www.podcast.net/" TargetMode="External"/><Relationship Id="rId12" Type="http://schemas.openxmlformats.org/officeDocument/2006/relationships/hyperlink" Target="http://pdtogo.com/smart" TargetMode="Externa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hyperlink" Target="http://www.podbean.com/" TargetMode="External"/><Relationship Id="rId11" Type="http://schemas.openxmlformats.org/officeDocument/2006/relationships/hyperlink" Target="http://youthradio.wordpress.com/" TargetMode="External"/><Relationship Id="rId5" Type="http://schemas.openxmlformats.org/officeDocument/2006/relationships/hyperlink" Target="http://www.gabcast.com/" TargetMode="External"/><Relationship Id="rId10" Type="http://schemas.openxmlformats.org/officeDocument/2006/relationships/hyperlink" Target="http://speakingofhistory.blogspot.com/" TargetMode="External"/><Relationship Id="rId4" Type="http://schemas.openxmlformats.org/officeDocument/2006/relationships/notesSlide" Target="../notesSlides/notesSlide19.xml"/><Relationship Id="rId9" Type="http://schemas.openxmlformats.org/officeDocument/2006/relationships/hyperlink" Target="http://audio.search.yahoo.com/audio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4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2.jpe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3.jpeg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image" Target="../media/image4.jpe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hyperlink" Target="http://www.youtube.com/watch?v=ji5_MqicxSo" TargetMode="Externa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hyperlink" Target="http://www.youtube.com/watch?v=RcYv5x6gZTA" TargetMode="External"/><Relationship Id="rId5" Type="http://schemas.openxmlformats.org/officeDocument/2006/relationships/hyperlink" Target="http://www.youtube.com/watch?v=Qm8KiCu-By0" TargetMode="Externa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youtube.com/watch?v=6ysbZ_j2xi0" TargetMode="External"/><Relationship Id="rId3" Type="http://schemas.openxmlformats.org/officeDocument/2006/relationships/slideLayout" Target="../slideLayouts/slideLayout2.xml"/><Relationship Id="rId7" Type="http://schemas.openxmlformats.org/officeDocument/2006/relationships/hyperlink" Target="http://www.youtube.com/watch?v=b8Kap5xRCIo" TargetMode="Externa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hyperlink" Target="http://www.youtube.com/watch?v=N9GLU7QxrVk" TargetMode="External"/><Relationship Id="rId5" Type="http://schemas.openxmlformats.org/officeDocument/2006/relationships/hyperlink" Target="http://www.youtube.com/watch?v=IffNaEQq1j0" TargetMode="External"/><Relationship Id="rId10" Type="http://schemas.openxmlformats.org/officeDocument/2006/relationships/hyperlink" Target="http://www.youtube.com/watch?v=LWd-Mf6_ZLA" TargetMode="External"/><Relationship Id="rId4" Type="http://schemas.openxmlformats.org/officeDocument/2006/relationships/notesSlide" Target="../notesSlides/notesSlide8.xml"/><Relationship Id="rId9" Type="http://schemas.openxmlformats.org/officeDocument/2006/relationships/hyperlink" Target="http://www.youtube.com/watch?v=wEWYsaZkfhE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304800"/>
            <a:ext cx="7772400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Guidelines for the Creation of Effective Podcasts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685800" y="2438400"/>
            <a:ext cx="7772400" cy="2286000"/>
          </a:xfrm>
        </p:spPr>
        <p:txBody>
          <a:bodyPr>
            <a:noAutofit/>
          </a:bodyPr>
          <a:lstStyle/>
          <a:p>
            <a:pPr algn="ctr"/>
            <a:r>
              <a:rPr lang="en-US" sz="1800" dirty="0" smtClean="0"/>
              <a:t>Ms. Darla Runyon</a:t>
            </a:r>
          </a:p>
          <a:p>
            <a:pPr algn="ctr"/>
            <a:endParaRPr lang="en-US" sz="1800" dirty="0" smtClean="0"/>
          </a:p>
          <a:p>
            <a:pPr algn="ctr"/>
            <a:r>
              <a:rPr lang="en-US" sz="1800" dirty="0" smtClean="0"/>
              <a:t>Dr. Roger Von Holzen</a:t>
            </a:r>
          </a:p>
          <a:p>
            <a:pPr algn="ctr"/>
            <a:endParaRPr lang="en-US" sz="1800" dirty="0" smtClean="0"/>
          </a:p>
          <a:p>
            <a:pPr algn="ctr"/>
            <a:r>
              <a:rPr lang="en-US" sz="1800" dirty="0" smtClean="0"/>
              <a:t>Center for Information Technology in Education</a:t>
            </a:r>
          </a:p>
          <a:p>
            <a:pPr algn="ctr"/>
            <a:r>
              <a:rPr lang="en-US" sz="1800" dirty="0" smtClean="0"/>
              <a:t>Northwest Missouri State University</a:t>
            </a:r>
          </a:p>
          <a:p>
            <a:pPr algn="ctr"/>
            <a:endParaRPr lang="en-US" sz="1800" dirty="0" smtClean="0"/>
          </a:p>
          <a:p>
            <a:pPr algn="ctr"/>
            <a:r>
              <a:rPr lang="en-US" sz="1800" dirty="0" smtClean="0"/>
              <a:t>http://cite.nwmissouri.edu/presentations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Avoid complex facts and figures that can be hard to explain verbally</a:t>
            </a:r>
          </a:p>
          <a:p>
            <a:r>
              <a:rPr lang="en-US" dirty="0" smtClean="0"/>
              <a:t>Consider including background music if appropriate</a:t>
            </a:r>
          </a:p>
          <a:p>
            <a:r>
              <a:rPr lang="en-US" dirty="0" smtClean="0"/>
              <a:t>Make a transcription of the podcast available</a:t>
            </a:r>
          </a:p>
          <a:p>
            <a:r>
              <a:rPr lang="en-US" dirty="0" smtClean="0"/>
              <a:t>Label podcasts descriptively</a:t>
            </a:r>
          </a:p>
          <a:p>
            <a:pPr lvl="1"/>
            <a:r>
              <a:rPr lang="en-US" dirty="0" smtClean="0"/>
              <a:t>Keep titles consistent for serial podcasts*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Designing an Effective Podcast</a:t>
            </a:r>
            <a:endParaRPr lang="en-US" dirty="0"/>
          </a:p>
        </p:txBody>
      </p:sp>
      <p:pic>
        <p:nvPicPr>
          <p:cNvPr id="4098" name="Picture 2" descr="C:\Documents and Settings\rvh\Local Settings\Temporary Internet Files\Content.IE5\C1UTB4XD\MPj03998850000[1].jp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19600" y="4648200"/>
            <a:ext cx="3017520" cy="20108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Uses voices that are natural and interesting</a:t>
            </a:r>
          </a:p>
          <a:p>
            <a:pPr lvl="1"/>
            <a:r>
              <a:rPr lang="en-US" dirty="0" smtClean="0"/>
              <a:t>Strive for normal speech patterns</a:t>
            </a:r>
          </a:p>
          <a:p>
            <a:pPr lvl="1"/>
            <a:r>
              <a:rPr lang="en-US" dirty="0" smtClean="0"/>
              <a:t>Use a conversational or casual voice</a:t>
            </a:r>
          </a:p>
          <a:p>
            <a:r>
              <a:rPr lang="en-US" dirty="0" smtClean="0"/>
              <a:t>Use an interview style where appropriate to engage the listener</a:t>
            </a:r>
          </a:p>
          <a:p>
            <a:r>
              <a:rPr lang="en-US" dirty="0" smtClean="0"/>
              <a:t>Watch sounds levels when recording to keep volume even</a:t>
            </a:r>
          </a:p>
          <a:p>
            <a:r>
              <a:rPr lang="en-US" dirty="0" smtClean="0"/>
              <a:t>Make edits carefully—they can be heard in headsets*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Recording an Effective Podcast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Add humor and personal anecdotes to keep the listener engaged</a:t>
            </a:r>
          </a:p>
          <a:p>
            <a:r>
              <a:rPr lang="en-US" dirty="0" smtClean="0"/>
              <a:t>Concentrate on the concept/content</a:t>
            </a:r>
          </a:p>
          <a:p>
            <a:r>
              <a:rPr lang="en-US" dirty="0" smtClean="0"/>
              <a:t>Avoid divisive personal comments*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Recording an Effective Podcast</a:t>
            </a:r>
            <a:endParaRPr lang="en-US" dirty="0"/>
          </a:p>
        </p:txBody>
      </p:sp>
      <p:pic>
        <p:nvPicPr>
          <p:cNvPr id="5122" name="Picture 2" descr="C:\Documents and Settings\rvh\Local Settings\Temporary Internet Files\Content.IE5\HMSX29VN\MPj04019580000[1].jp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62400" y="3581400"/>
            <a:ext cx="3901440" cy="25999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Use an RSS feed to push the content to students</a:t>
            </a:r>
          </a:p>
          <a:p>
            <a:pPr lvl="1"/>
            <a:r>
              <a:rPr lang="en-US" dirty="0" smtClean="0"/>
              <a:t>RSS feed provides an easier access for students who are 21</a:t>
            </a:r>
            <a:r>
              <a:rPr lang="en-US" baseline="30000" dirty="0" smtClean="0"/>
              <a:t>st</a:t>
            </a:r>
            <a:r>
              <a:rPr lang="en-US" dirty="0" smtClean="0"/>
              <a:t> Century learners</a:t>
            </a:r>
          </a:p>
          <a:p>
            <a:pPr lvl="1"/>
            <a:r>
              <a:rPr lang="en-US" dirty="0" smtClean="0"/>
              <a:t>Logging into the course site takes additional time</a:t>
            </a:r>
          </a:p>
          <a:p>
            <a:pPr lvl="1"/>
            <a:r>
              <a:rPr lang="en-US" dirty="0" smtClean="0"/>
              <a:t>Link can still be posted in the site*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Delivering an Effective Podcast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Large lecture classes</a:t>
            </a:r>
          </a:p>
          <a:p>
            <a:pPr lvl="1"/>
            <a:r>
              <a:rPr lang="en-US" dirty="0" smtClean="0"/>
              <a:t>Podcast </a:t>
            </a:r>
            <a:r>
              <a:rPr lang="en-US" i="1" dirty="0" smtClean="0"/>
              <a:t>critical</a:t>
            </a:r>
            <a:r>
              <a:rPr lang="en-US" dirty="0" smtClean="0"/>
              <a:t> content</a:t>
            </a:r>
          </a:p>
          <a:p>
            <a:pPr lvl="1"/>
            <a:r>
              <a:rPr lang="en-US" dirty="0" smtClean="0"/>
              <a:t>Podcast content students historically have not understood</a:t>
            </a:r>
          </a:p>
          <a:p>
            <a:pPr lvl="1"/>
            <a:r>
              <a:rPr lang="en-US" dirty="0" smtClean="0"/>
              <a:t>Lectures for students with special needs</a:t>
            </a:r>
          </a:p>
          <a:p>
            <a:r>
              <a:rPr lang="en-US" dirty="0" smtClean="0"/>
              <a:t>Mini-lectures</a:t>
            </a:r>
          </a:p>
          <a:p>
            <a:pPr lvl="1"/>
            <a:r>
              <a:rPr lang="en-US" dirty="0" smtClean="0"/>
              <a:t>Podcast mini-lectures outlining lab course information to be used before going to the lab</a:t>
            </a:r>
          </a:p>
          <a:p>
            <a:r>
              <a:rPr lang="en-US" dirty="0" smtClean="0"/>
              <a:t>Tests or other review material</a:t>
            </a:r>
          </a:p>
          <a:p>
            <a:pPr lvl="1"/>
            <a:r>
              <a:rPr lang="en-US" dirty="0" smtClean="0"/>
              <a:t>Podcast review sessions*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 of Appropriate Podcasts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Subject matter expert or guest speaker</a:t>
            </a:r>
          </a:p>
          <a:p>
            <a:pPr lvl="1"/>
            <a:r>
              <a:rPr lang="en-US" dirty="0" smtClean="0"/>
              <a:t>Podcast an interview with these individuals</a:t>
            </a:r>
          </a:p>
          <a:p>
            <a:pPr lvl="1"/>
            <a:r>
              <a:rPr lang="en-US" dirty="0" smtClean="0"/>
              <a:t>Use a question and answer session</a:t>
            </a:r>
          </a:p>
          <a:p>
            <a:r>
              <a:rPr lang="en-US" dirty="0" smtClean="0"/>
              <a:t>Languages</a:t>
            </a:r>
          </a:p>
          <a:p>
            <a:pPr lvl="1"/>
            <a:r>
              <a:rPr lang="en-US" dirty="0" smtClean="0"/>
              <a:t>Podcast pronunciations for student practice</a:t>
            </a:r>
          </a:p>
          <a:p>
            <a:pPr lvl="1"/>
            <a:r>
              <a:rPr lang="en-US" dirty="0" smtClean="0"/>
              <a:t>Podcast phrases and sentences for practice</a:t>
            </a:r>
          </a:p>
          <a:p>
            <a:r>
              <a:rPr lang="en-US" dirty="0" smtClean="0"/>
              <a:t>Recruitment</a:t>
            </a:r>
          </a:p>
          <a:p>
            <a:pPr lvl="1"/>
            <a:r>
              <a:rPr lang="en-US" dirty="0" smtClean="0"/>
              <a:t>Podcast pertinent university information to potential students*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 of Appropriate Podcasts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Archives</a:t>
            </a:r>
          </a:p>
          <a:p>
            <a:pPr lvl="1"/>
            <a:r>
              <a:rPr lang="en-US" dirty="0" smtClean="0"/>
              <a:t>Use podcasts as an archive of historical information and events</a:t>
            </a:r>
          </a:p>
          <a:p>
            <a:pPr lvl="2"/>
            <a:r>
              <a:rPr lang="en-US" dirty="0" smtClean="0"/>
              <a:t>Example: record podcasts of stories from World War II veterans for use in classes</a:t>
            </a:r>
          </a:p>
          <a:p>
            <a:r>
              <a:rPr lang="en-US" dirty="0" smtClean="0"/>
              <a:t>Student podcasts</a:t>
            </a:r>
          </a:p>
          <a:p>
            <a:pPr lvl="1"/>
            <a:r>
              <a:rPr lang="en-US" dirty="0" smtClean="0"/>
              <a:t>Allow students to podcast content, opinions, and stories which are pushed out to the class through RSS feeds</a:t>
            </a:r>
          </a:p>
          <a:p>
            <a:r>
              <a:rPr lang="en-US" dirty="0" smtClean="0"/>
              <a:t>FAQs</a:t>
            </a:r>
          </a:p>
          <a:p>
            <a:pPr lvl="1"/>
            <a:r>
              <a:rPr lang="en-US" dirty="0" smtClean="0"/>
              <a:t>Podcast focused answers for FAQs*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 of Appropriate Podcasts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Languages</a:t>
            </a:r>
          </a:p>
          <a:p>
            <a:pPr lvl="1"/>
            <a:r>
              <a:rPr lang="en-US" dirty="0" smtClean="0"/>
              <a:t>Review and practice of sign language letters and words</a:t>
            </a:r>
          </a:p>
          <a:p>
            <a:r>
              <a:rPr lang="en-US" dirty="0" smtClean="0"/>
              <a:t>Recruitment</a:t>
            </a:r>
          </a:p>
          <a:p>
            <a:pPr lvl="1"/>
            <a:r>
              <a:rPr lang="en-US" dirty="0" err="1" smtClean="0"/>
              <a:t>Vodcast</a:t>
            </a:r>
            <a:r>
              <a:rPr lang="en-US" dirty="0" smtClean="0"/>
              <a:t> pertinent university information to potential students</a:t>
            </a:r>
          </a:p>
          <a:p>
            <a:r>
              <a:rPr lang="en-US" dirty="0" smtClean="0"/>
              <a:t>Student </a:t>
            </a:r>
            <a:r>
              <a:rPr lang="en-US" dirty="0" err="1" smtClean="0"/>
              <a:t>vodcast</a:t>
            </a:r>
            <a:endParaRPr lang="en-US" dirty="0" smtClean="0"/>
          </a:p>
          <a:p>
            <a:pPr lvl="1"/>
            <a:r>
              <a:rPr lang="en-US" dirty="0" smtClean="0"/>
              <a:t>Allow students to podcast content, opinions, and stories which are pushed out to the class through RSS feeds*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 of Appropriate </a:t>
            </a:r>
            <a:r>
              <a:rPr lang="en-US" dirty="0" err="1" smtClean="0"/>
              <a:t>Vodcasts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Learning objects</a:t>
            </a:r>
          </a:p>
          <a:p>
            <a:pPr lvl="1"/>
            <a:r>
              <a:rPr lang="en-US" dirty="0" err="1" smtClean="0"/>
              <a:t>Vodcast</a:t>
            </a:r>
            <a:r>
              <a:rPr lang="en-US" dirty="0" smtClean="0"/>
              <a:t> Flash learning objects for review of critical concepts</a:t>
            </a:r>
          </a:p>
          <a:p>
            <a:r>
              <a:rPr lang="en-US" dirty="0" smtClean="0"/>
              <a:t>Speeches	</a:t>
            </a:r>
          </a:p>
          <a:p>
            <a:pPr lvl="1"/>
            <a:r>
              <a:rPr lang="en-US" dirty="0" err="1" smtClean="0"/>
              <a:t>Vodcast</a:t>
            </a:r>
            <a:r>
              <a:rPr lang="en-US" dirty="0" smtClean="0"/>
              <a:t> student speeches for an oral communications course</a:t>
            </a:r>
          </a:p>
          <a:p>
            <a:pPr lvl="1"/>
            <a:r>
              <a:rPr lang="en-US" dirty="0" smtClean="0"/>
              <a:t>Allow students to critique these speeches*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 of Appropriate </a:t>
            </a:r>
            <a:r>
              <a:rPr lang="en-US" dirty="0" err="1" smtClean="0"/>
              <a:t>Vodcasts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>
                <a:hlinkClick r:id="rId5"/>
              </a:rPr>
              <a:t>http://www.gabcast.com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http://www.podbean.com</a:t>
            </a:r>
            <a:endParaRPr lang="en-US" dirty="0" smtClean="0"/>
          </a:p>
          <a:p>
            <a:r>
              <a:rPr lang="en-US" dirty="0" smtClean="0">
                <a:hlinkClick r:id="rId7"/>
              </a:rPr>
              <a:t>http://www.podcast.net</a:t>
            </a:r>
            <a:endParaRPr lang="en-US" dirty="0" smtClean="0"/>
          </a:p>
          <a:p>
            <a:r>
              <a:rPr lang="en-US" dirty="0" smtClean="0">
                <a:hlinkClick r:id="rId8"/>
              </a:rPr>
              <a:t>http://podcastalley.com</a:t>
            </a:r>
            <a:endParaRPr lang="en-US" dirty="0" smtClean="0"/>
          </a:p>
          <a:p>
            <a:r>
              <a:rPr lang="en-US" dirty="0" smtClean="0">
                <a:hlinkClick r:id="rId9"/>
              </a:rPr>
              <a:t>http://audio.search.yahoo.com/audio</a:t>
            </a:r>
            <a:endParaRPr lang="en-US" dirty="0" smtClean="0"/>
          </a:p>
          <a:p>
            <a:r>
              <a:rPr lang="en-US" dirty="0" smtClean="0">
                <a:hlinkClick r:id="rId10"/>
              </a:rPr>
              <a:t>http://speakingofhistory.blogspot.com</a:t>
            </a:r>
            <a:endParaRPr lang="en-US" dirty="0" smtClean="0"/>
          </a:p>
          <a:p>
            <a:r>
              <a:rPr lang="en-US" dirty="0" smtClean="0">
                <a:hlinkClick r:id="rId11"/>
              </a:rPr>
              <a:t>http://youthradio.wordpress.com</a:t>
            </a:r>
            <a:endParaRPr lang="en-US" dirty="0" smtClean="0"/>
          </a:p>
          <a:p>
            <a:r>
              <a:rPr lang="en-US" dirty="0" smtClean="0">
                <a:hlinkClick r:id="rId12"/>
              </a:rPr>
              <a:t>http://pdtogo.com/smart</a:t>
            </a:r>
            <a:r>
              <a:rPr lang="en-US" dirty="0" smtClean="0"/>
              <a:t>*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Podcasting websites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The term “podcasts” is heard everywhere</a:t>
            </a:r>
          </a:p>
          <a:p>
            <a:r>
              <a:rPr lang="en-US" dirty="0" smtClean="0"/>
              <a:t>Used by news broadcasts, faculty, and everyone else</a:t>
            </a:r>
          </a:p>
          <a:p>
            <a:r>
              <a:rPr lang="en-US" dirty="0" smtClean="0"/>
              <a:t>Only about 1% of Internet users indicated downloading podcasts daily</a:t>
            </a:r>
          </a:p>
          <a:p>
            <a:pPr lvl="1"/>
            <a:r>
              <a:rPr lang="en-US" dirty="0" smtClean="0"/>
              <a:t>Quality of podcasts</a:t>
            </a:r>
          </a:p>
          <a:p>
            <a:r>
              <a:rPr lang="en-US" dirty="0" smtClean="0"/>
              <a:t>Will students really listen to hour-long podcasts of course content?*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Invasion of the podcasts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Key point:  </a:t>
            </a:r>
          </a:p>
          <a:p>
            <a:pPr lvl="1"/>
            <a:r>
              <a:rPr lang="en-US" dirty="0" smtClean="0"/>
              <a:t>Podcasts must play an integral part in the delivery of critical content and/or concepts</a:t>
            </a:r>
          </a:p>
          <a:p>
            <a:r>
              <a:rPr lang="en-US" dirty="0" smtClean="0"/>
              <a:t>Following these guidelines, an instructor should be able to produce a podcast that has a fair chance of being listened to by students*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Creating Effective Podcasts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1"/>
            </p:custDataLst>
          </p:nvPr>
        </p:nvSpPr>
        <p:spPr>
          <a:xfrm>
            <a:off x="685800" y="685800"/>
            <a:ext cx="7772400" cy="2286000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/>
              <a:t>Ms. Darla Runyon</a:t>
            </a:r>
          </a:p>
          <a:p>
            <a:pPr algn="ctr"/>
            <a:r>
              <a:rPr lang="en-US" sz="2400" dirty="0" smtClean="0"/>
              <a:t>drunyon@nwmissouri.edu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Dr. Roger Von Holzen</a:t>
            </a:r>
          </a:p>
          <a:p>
            <a:pPr algn="ctr"/>
            <a:r>
              <a:rPr lang="en-US" sz="2400" dirty="0" smtClean="0"/>
              <a:t>rvh@nwmissouri.edu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Center for Information Technology in Education</a:t>
            </a:r>
          </a:p>
          <a:p>
            <a:pPr algn="ctr"/>
            <a:r>
              <a:rPr lang="en-US" sz="2400" dirty="0" smtClean="0"/>
              <a:t>Northwest Missouri State University</a:t>
            </a:r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http://cite.nwmissouri.edu/presentations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Student surveys</a:t>
            </a:r>
          </a:p>
          <a:p>
            <a:pPr lvl="1"/>
            <a:r>
              <a:rPr lang="en-US" dirty="0" smtClean="0"/>
              <a:t>Provides information on what students may find useful</a:t>
            </a:r>
          </a:p>
          <a:p>
            <a:r>
              <a:rPr lang="en-US" dirty="0" smtClean="0"/>
              <a:t>Conduct a pilot test among faculty and students using podcasts*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Background Information</a:t>
            </a:r>
            <a:endParaRPr lang="en-US" dirty="0"/>
          </a:p>
        </p:txBody>
      </p:sp>
      <p:pic>
        <p:nvPicPr>
          <p:cNvPr id="1026" name="Picture 2" descr="C:\Documents and Settings\rvh\Local Settings\Temporary Internet Files\Content.IE5\C1UTB4XD\MPj04305490000[1].jp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72200" y="3429000"/>
            <a:ext cx="2185467" cy="3276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Establish campus procedure for recording and delivering podcasts</a:t>
            </a:r>
          </a:p>
          <a:p>
            <a:pPr lvl="1"/>
            <a:r>
              <a:rPr lang="en-US" dirty="0" smtClean="0"/>
              <a:t>Faculty technology support centers</a:t>
            </a:r>
          </a:p>
          <a:p>
            <a:pPr lvl="2"/>
            <a:r>
              <a:rPr lang="en-US" dirty="0" smtClean="0"/>
              <a:t>Outline of services</a:t>
            </a:r>
          </a:p>
          <a:p>
            <a:pPr lvl="2"/>
            <a:r>
              <a:rPr lang="en-US" dirty="0" smtClean="0"/>
              <a:t>Process for recording</a:t>
            </a:r>
          </a:p>
          <a:p>
            <a:pPr lvl="2"/>
            <a:r>
              <a:rPr lang="en-US" dirty="0" smtClean="0"/>
              <a:t>Training of faculty</a:t>
            </a:r>
          </a:p>
          <a:p>
            <a:pPr lvl="2"/>
            <a:r>
              <a:rPr lang="en-US" dirty="0" smtClean="0"/>
              <a:t>Support for faculty</a:t>
            </a:r>
          </a:p>
          <a:p>
            <a:pPr lvl="1"/>
            <a:r>
              <a:rPr lang="en-US" dirty="0" smtClean="0"/>
              <a:t>Develop an intellectual property policy</a:t>
            </a:r>
          </a:p>
          <a:p>
            <a:pPr lvl="1"/>
            <a:r>
              <a:rPr lang="en-US" dirty="0" smtClean="0"/>
              <a:t>Guidelines for use of technology*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Getting Started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Technology needs to be in place for</a:t>
            </a:r>
          </a:p>
          <a:p>
            <a:pPr lvl="1"/>
            <a:r>
              <a:rPr lang="en-US" dirty="0" smtClean="0"/>
              <a:t>Classroom use</a:t>
            </a:r>
          </a:p>
          <a:p>
            <a:pPr lvl="1"/>
            <a:r>
              <a:rPr lang="en-US" dirty="0" smtClean="0"/>
              <a:t>Individual use</a:t>
            </a:r>
          </a:p>
          <a:p>
            <a:r>
              <a:rPr lang="en-US" dirty="0" smtClean="0"/>
              <a:t>Software and hardware should be easily accessible for both faculty and students</a:t>
            </a:r>
          </a:p>
          <a:p>
            <a:r>
              <a:rPr lang="en-US" dirty="0" smtClean="0"/>
              <a:t>Provide sufficient hardware capacity to meet storage and access requirements and demands*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Technology for Podcasting</a:t>
            </a:r>
            <a:endParaRPr lang="en-US" dirty="0"/>
          </a:p>
        </p:txBody>
      </p:sp>
      <p:pic>
        <p:nvPicPr>
          <p:cNvPr id="2052" name="Picture 4" descr="C:\Documents and Settings\rvh\Local Settings\Temporary Internet Files\Content.IE5\HMSX29VN\MPj03998790000[1].jp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8200" y="4479560"/>
            <a:ext cx="1473919" cy="22098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concept of “</a:t>
            </a:r>
            <a:r>
              <a:rPr lang="en-US" dirty="0" err="1" smtClean="0"/>
              <a:t>Podnology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Listen to some sample podcasts</a:t>
            </a:r>
          </a:p>
          <a:p>
            <a:r>
              <a:rPr lang="en-US" dirty="0" smtClean="0"/>
              <a:t>Consider what is best presented in this format</a:t>
            </a:r>
          </a:p>
          <a:p>
            <a:pPr lvl="1"/>
            <a:r>
              <a:rPr lang="en-US" dirty="0" smtClean="0"/>
              <a:t>Content should be relevant to the listener*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Planning an Effective Podcast</a:t>
            </a:r>
            <a:endParaRPr lang="en-US" dirty="0"/>
          </a:p>
        </p:txBody>
      </p:sp>
      <p:pic>
        <p:nvPicPr>
          <p:cNvPr id="3078" name="Picture 6" descr="C:\Documents and Settings\rvh\Local Settings\Temporary Internet Files\Content.IE5\L5F74B4K\MPj04009790000[1].jp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76800" y="3962400"/>
            <a:ext cx="1981200" cy="24771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Mark Steel Lectures: Aristotle (5:56)</a:t>
            </a:r>
          </a:p>
          <a:p>
            <a:pPr lvl="1"/>
            <a:r>
              <a:rPr lang="en-US" sz="1600" dirty="0" smtClean="0">
                <a:hlinkClick r:id="rId5"/>
              </a:rPr>
              <a:t>http://www.youtube.com/watch?v=Qm8KiCu-By0</a:t>
            </a:r>
            <a:r>
              <a:rPr lang="en-US" sz="1600" dirty="0" smtClean="0"/>
              <a:t> </a:t>
            </a:r>
          </a:p>
          <a:p>
            <a:r>
              <a:rPr lang="en-US" sz="2000" dirty="0" smtClean="0"/>
              <a:t>Randy </a:t>
            </a:r>
            <a:r>
              <a:rPr lang="en-US" sz="2000" dirty="0" err="1" smtClean="0"/>
              <a:t>Pausch</a:t>
            </a:r>
            <a:r>
              <a:rPr lang="en-US" sz="2000" dirty="0" smtClean="0"/>
              <a:t> Inspires Graduates (6:32)</a:t>
            </a:r>
          </a:p>
          <a:p>
            <a:pPr lvl="1"/>
            <a:r>
              <a:rPr lang="en-US" sz="1600" dirty="0" smtClean="0">
                <a:hlinkClick r:id="rId6"/>
              </a:rPr>
              <a:t>http://www.youtube.com/watch?v=RcYv5x6gZTA</a:t>
            </a:r>
            <a:endParaRPr lang="en-US" sz="1600" dirty="0" smtClean="0"/>
          </a:p>
          <a:p>
            <a:r>
              <a:rPr lang="en-US" sz="2000" dirty="0" smtClean="0"/>
              <a:t>Randy </a:t>
            </a:r>
            <a:r>
              <a:rPr lang="en-US" sz="2000" dirty="0" err="1" smtClean="0"/>
              <a:t>Pausch</a:t>
            </a:r>
            <a:r>
              <a:rPr lang="en-US" sz="2000" dirty="0" smtClean="0"/>
              <a:t> Last Lecture: Achieving Your Childhood Dreams (1:16:27)</a:t>
            </a:r>
          </a:p>
          <a:p>
            <a:pPr lvl="1"/>
            <a:r>
              <a:rPr lang="en-US" sz="1600" dirty="0" smtClean="0">
                <a:hlinkClick r:id="rId7"/>
              </a:rPr>
              <a:t>http://www.youtube.com/watch?v=ji5_MqicxSo</a:t>
            </a:r>
            <a:endParaRPr lang="en-US" sz="1600" dirty="0" smtClean="0"/>
          </a:p>
          <a:p>
            <a:endParaRPr lang="en-US" sz="2000" dirty="0" smtClean="0"/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err="1" smtClean="0"/>
              <a:t>GoodPodcasts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Most Boring Lecture About Global Warming Ever (9:33)</a:t>
            </a:r>
          </a:p>
          <a:p>
            <a:pPr lvl="1"/>
            <a:r>
              <a:rPr lang="en-US" sz="1600" dirty="0" smtClean="0">
                <a:hlinkClick r:id="rId5"/>
              </a:rPr>
              <a:t>http://www.youtube.com/watch?v=IffNaEQq1j0</a:t>
            </a:r>
            <a:endParaRPr lang="en-US" sz="1600" dirty="0" smtClean="0"/>
          </a:p>
          <a:p>
            <a:r>
              <a:rPr lang="en-US" sz="2000" dirty="0" smtClean="0"/>
              <a:t>Math 133 Week 3 Lecture 1 (6:59)</a:t>
            </a:r>
          </a:p>
          <a:p>
            <a:pPr lvl="1"/>
            <a:r>
              <a:rPr lang="en-US" sz="1600" dirty="0" smtClean="0">
                <a:hlinkClick r:id="rId6"/>
              </a:rPr>
              <a:t>http://www.youtube.com/watch?v=N9GLU7QxrVk</a:t>
            </a:r>
            <a:endParaRPr lang="en-US" sz="1600" dirty="0" smtClean="0"/>
          </a:p>
          <a:p>
            <a:r>
              <a:rPr lang="en-US" sz="2000" dirty="0" smtClean="0"/>
              <a:t>Math Ninja : Fundamental Concepts of Analysis Lecture 1-2 (8:48)</a:t>
            </a:r>
          </a:p>
          <a:p>
            <a:pPr lvl="1"/>
            <a:r>
              <a:rPr lang="en-US" sz="1600" dirty="0" smtClean="0">
                <a:hlinkClick r:id="rId7"/>
              </a:rPr>
              <a:t>http://www.youtube.com/watch?v=b8Kap5xRCIo</a:t>
            </a:r>
            <a:endParaRPr lang="en-US" sz="1600" dirty="0" smtClean="0"/>
          </a:p>
          <a:p>
            <a:r>
              <a:rPr lang="en-US" sz="2000" dirty="0" smtClean="0"/>
              <a:t>Physics 10 - Lecture 01: Atoms and Heat (1:13:59)</a:t>
            </a:r>
          </a:p>
          <a:p>
            <a:pPr lvl="1"/>
            <a:r>
              <a:rPr lang="en-US" sz="1600" dirty="0" smtClean="0">
                <a:hlinkClick r:id="rId8"/>
              </a:rPr>
              <a:t>http://www.youtube.com/watch?v=6ysbZ_j2xi0</a:t>
            </a:r>
            <a:r>
              <a:rPr lang="en-US" sz="1600" dirty="0" smtClean="0"/>
              <a:t> </a:t>
            </a:r>
          </a:p>
          <a:p>
            <a:r>
              <a:rPr lang="en-US" sz="1800" dirty="0" smtClean="0"/>
              <a:t>Death Pt. 1 (10:00)</a:t>
            </a:r>
          </a:p>
          <a:p>
            <a:pPr lvl="1"/>
            <a:r>
              <a:rPr lang="en-US" sz="1600" dirty="0" smtClean="0">
                <a:hlinkClick r:id="rId9"/>
              </a:rPr>
              <a:t>http://www.youtube.com/watch?v=wEWYsaZkfhE</a:t>
            </a:r>
            <a:r>
              <a:rPr lang="en-US" sz="1600" dirty="0" smtClean="0"/>
              <a:t> </a:t>
            </a:r>
          </a:p>
          <a:p>
            <a:r>
              <a:rPr lang="en-US" sz="2000" dirty="0" smtClean="0"/>
              <a:t>Lectures: Great Expectations for Higher Education (1:26:54)</a:t>
            </a:r>
          </a:p>
          <a:p>
            <a:pPr lvl="1"/>
            <a:r>
              <a:rPr lang="en-US" sz="1600" dirty="0" smtClean="0">
                <a:hlinkClick r:id="rId10"/>
              </a:rPr>
              <a:t>http://www.youtube.com/watch?v=LWd-Mf6_ZLA</a:t>
            </a:r>
            <a:r>
              <a:rPr lang="en-US" sz="1600" dirty="0" smtClean="0"/>
              <a:t> </a:t>
            </a:r>
          </a:p>
          <a:p>
            <a:endParaRPr lang="en-US" sz="2000" dirty="0" smtClean="0"/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Bad Podcasts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Start with course objectives</a:t>
            </a:r>
          </a:p>
          <a:p>
            <a:pPr lvl="1"/>
            <a:r>
              <a:rPr lang="en-US" dirty="0" smtClean="0"/>
              <a:t>Consider critical content and concepts</a:t>
            </a:r>
          </a:p>
          <a:p>
            <a:pPr lvl="1"/>
            <a:r>
              <a:rPr lang="en-US" dirty="0" smtClean="0"/>
              <a:t>How can a podcast best enhance objectives?</a:t>
            </a:r>
          </a:p>
          <a:p>
            <a:pPr lvl="1"/>
            <a:r>
              <a:rPr lang="en-US" dirty="0" smtClean="0"/>
              <a:t>Can any of the content be effectively delivered via a podcast?</a:t>
            </a:r>
          </a:p>
          <a:p>
            <a:pPr lvl="1"/>
            <a:r>
              <a:rPr lang="en-US" dirty="0" smtClean="0"/>
              <a:t>Can any of the concepts be effectively delivered via a podcast (</a:t>
            </a:r>
            <a:r>
              <a:rPr lang="en-US" dirty="0" err="1" smtClean="0"/>
              <a:t>vodcast</a:t>
            </a:r>
            <a:r>
              <a:rPr lang="en-US" dirty="0" smtClean="0"/>
              <a:t>)?</a:t>
            </a:r>
          </a:p>
          <a:p>
            <a:r>
              <a:rPr lang="en-US" dirty="0" smtClean="0"/>
              <a:t>Keep it simple—write it out or have an outline to keep the conversation flowing</a:t>
            </a:r>
          </a:p>
          <a:p>
            <a:r>
              <a:rPr lang="en-US" dirty="0" smtClean="0"/>
              <a:t>Keep it short—2-3 minutes—focused on critical points</a:t>
            </a:r>
          </a:p>
          <a:p>
            <a:r>
              <a:rPr lang="en-US" dirty="0" smtClean="0"/>
              <a:t>Avoid slang or jargon words*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Designing an Effective Podcast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472</TotalTime>
  <Words>882</Words>
  <Application>Microsoft Office PowerPoint</Application>
  <PresentationFormat>On-screen Show (4:3)</PresentationFormat>
  <Paragraphs>177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Concourse</vt:lpstr>
      <vt:lpstr>Guidelines for the Creation of Effective Podcasts</vt:lpstr>
      <vt:lpstr>Invasion of the podcasts</vt:lpstr>
      <vt:lpstr>Background Information</vt:lpstr>
      <vt:lpstr>Getting Started</vt:lpstr>
      <vt:lpstr>Technology for Podcasting</vt:lpstr>
      <vt:lpstr>Planning an Effective Podcast</vt:lpstr>
      <vt:lpstr>GoodPodcasts</vt:lpstr>
      <vt:lpstr>Bad Podcasts</vt:lpstr>
      <vt:lpstr>Designing an Effective Podcast</vt:lpstr>
      <vt:lpstr>Designing an Effective Podcast</vt:lpstr>
      <vt:lpstr>Recording an Effective Podcast</vt:lpstr>
      <vt:lpstr>Recording an Effective Podcast</vt:lpstr>
      <vt:lpstr>Delivering an Effective Podcast</vt:lpstr>
      <vt:lpstr>Examples of Appropriate Podcasts</vt:lpstr>
      <vt:lpstr>Examples of Appropriate Podcasts</vt:lpstr>
      <vt:lpstr>Examples of Appropriate Podcasts</vt:lpstr>
      <vt:lpstr>Examples of Appropriate Vodcasts</vt:lpstr>
      <vt:lpstr>Examples of Appropriate Vodcasts</vt:lpstr>
      <vt:lpstr>Podcasting websites</vt:lpstr>
      <vt:lpstr>Creating Effective Podcasts</vt:lpstr>
      <vt:lpstr>Slide 21</vt:lpstr>
    </vt:vector>
  </TitlesOfParts>
  <Company>Northwest Missouri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Guidelines for the Creation of Effective Podcasts</dc:title>
  <dc:creator>Electronic Campus</dc:creator>
  <cp:lastModifiedBy>Roger Von Holzen</cp:lastModifiedBy>
  <cp:revision>154</cp:revision>
  <dcterms:created xsi:type="dcterms:W3CDTF">2008-06-25T14:11:33Z</dcterms:created>
  <dcterms:modified xsi:type="dcterms:W3CDTF">2008-07-05T20:03:36Z</dcterms:modified>
</cp:coreProperties>
</file>