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6"/>
  </p:notesMasterIdLst>
  <p:handoutMasterIdLst>
    <p:handoutMasterId r:id="rId17"/>
  </p:handoutMasterIdLst>
  <p:sldIdLst>
    <p:sldId id="272" r:id="rId2"/>
    <p:sldId id="273" r:id="rId3"/>
    <p:sldId id="285" r:id="rId4"/>
    <p:sldId id="286" r:id="rId5"/>
    <p:sldId id="274" r:id="rId6"/>
    <p:sldId id="275" r:id="rId7"/>
    <p:sldId id="276" r:id="rId8"/>
    <p:sldId id="284" r:id="rId9"/>
    <p:sldId id="277" r:id="rId10"/>
    <p:sldId id="279" r:id="rId11"/>
    <p:sldId id="281" r:id="rId12"/>
    <p:sldId id="282" r:id="rId13"/>
    <p:sldId id="283" r:id="rId14"/>
    <p:sldId id="270" r:id="rId15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4731"/>
    <a:srgbClr val="336600"/>
    <a:srgbClr val="008200"/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5" autoAdjust="0"/>
    <p:restoredTop sz="94411" autoAdjust="0"/>
  </p:normalViewPr>
  <p:slideViewPr>
    <p:cSldViewPr>
      <p:cViewPr varScale="1">
        <p:scale>
          <a:sx n="100" d="100"/>
          <a:sy n="100" d="100"/>
        </p:scale>
        <p:origin x="-1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r">
              <a:defRPr sz="1200"/>
            </a:lvl1pPr>
          </a:lstStyle>
          <a:p>
            <a:fld id="{0B638704-B042-409E-892E-9C66EBC14DED}" type="datetimeFigureOut">
              <a:rPr lang="en-US" smtClean="0"/>
              <a:pPr/>
              <a:t>10/20/2010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1286FCB8-3F86-4126-94C1-5897CA096A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440F4-6A9C-438F-AFED-2D7384A40CF4}" type="datetimeFigureOut">
              <a:rPr lang="en-US" smtClean="0"/>
              <a:pPr/>
              <a:t>10/20/2010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058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4A79-15D2-4E9E-9017-BB00C9F063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3492165-89F2-4FD1-A78C-50E84AEB98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F4500-C492-4F90-8200-6040847345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3AB3B-5B55-4849-B571-269178B4ED3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9B196F-1DA7-441E-A8DA-59714D367E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8FE1346-226C-4B9C-9383-4C316751019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1C3020E-0045-4860-A09C-2635D833853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44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B259B7D-FED2-4EC4-9051-E0E9BF4967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A508F-4159-4F00-BD55-95F1394300C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49603-C691-47EE-AA51-C854DDE90A3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ABEA4-B9C7-4846-B200-BBF0EC86AA8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B8A9C-CCB7-4146-94EF-FC9FE39837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25046-47EA-4D87-8A30-EBCA9D69B2E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BE857-273B-47B2-A09A-D6C5029BFB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A97E0-1AF9-40B9-826B-80BC3FF35C1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688777-A863-4F3C-AB7A-1F41004AC7C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RubricStandards2008-2010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ftchalk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382000" cy="1470025"/>
          </a:xfrm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n-US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48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Tools </a:t>
            </a:r>
            <a:r>
              <a:rPr lang="en-US" sz="48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the </a:t>
            </a:r>
            <a:r>
              <a:rPr lang="en-US" sz="48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Trade: Using Technology </a:t>
            </a:r>
            <a:r>
              <a:rPr lang="en-US" sz="48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Your </a:t>
            </a:r>
            <a:r>
              <a:rPr lang="en-US" sz="48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Course </a:t>
            </a:r>
            <a:endParaRPr lang="en-US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9405" name="WordArt 13"/>
          <p:cNvSpPr>
            <a:spLocks noChangeArrowheads="1" noChangeShapeType="1" noTextEdit="1"/>
          </p:cNvSpPr>
          <p:nvPr/>
        </p:nvSpPr>
        <p:spPr bwMode="auto">
          <a:xfrm>
            <a:off x="1676400" y="1371600"/>
            <a:ext cx="3657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99"/>
              </a:solidFill>
              <a:latin typeface="Arial"/>
              <a:cs typeface="Arial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165-89F2-4FD1-A78C-50E84AEB98B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3200400"/>
            <a:ext cx="457200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rgbClr val="FFFF99"/>
                </a:solidFill>
              </a:rPr>
              <a:t>Ms. Darla Runyon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Director/Curriculum Specialist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Northwest Missouri State University</a:t>
            </a:r>
          </a:p>
          <a:p>
            <a:pPr algn="ctr"/>
            <a:endParaRPr lang="en-US" sz="10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rgbClr val="FFFF99"/>
                </a:solidFill>
              </a:rPr>
              <a:t>Dr. Roger Von Holzen</a:t>
            </a:r>
          </a:p>
          <a:p>
            <a:pPr algn="ctr"/>
            <a:endParaRPr lang="en-US" sz="7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Director—Center for Information Technology in Education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Northwest Missouri State University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10600" y="6248400"/>
            <a:ext cx="533400" cy="369332"/>
          </a:xfrm>
          <a:prstGeom prst="rect">
            <a:avLst/>
          </a:prstGeom>
          <a:solidFill>
            <a:srgbClr val="00473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Cost </a:t>
            </a:r>
            <a:r>
              <a:rPr lang="en-US" dirty="0"/>
              <a:t>Reduction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Reduction of space requirements</a:t>
            </a:r>
          </a:p>
          <a:p>
            <a:pPr lvl="1"/>
            <a:r>
              <a:rPr lang="en-US" sz="2400" dirty="0" smtClean="0"/>
              <a:t>Scheduling of blended/hybrid classes</a:t>
            </a:r>
          </a:p>
          <a:p>
            <a:r>
              <a:rPr lang="en-US" sz="2800" dirty="0" smtClean="0"/>
              <a:t>Use of online course management system</a:t>
            </a:r>
          </a:p>
          <a:p>
            <a:pPr lvl="1"/>
            <a:r>
              <a:rPr lang="en-US" sz="2400" dirty="0" smtClean="0"/>
              <a:t>Development of shared resources to eliminate duplication of effort</a:t>
            </a:r>
          </a:p>
          <a:p>
            <a:pPr lvl="2"/>
            <a:r>
              <a:rPr lang="en-US" sz="2000" dirty="0" smtClean="0"/>
              <a:t>Faculty resources site (separate or included within course site but hidden from students)</a:t>
            </a:r>
          </a:p>
          <a:p>
            <a:r>
              <a:rPr lang="en-US" sz="2800" dirty="0" smtClean="0"/>
              <a:t>Online automated assessment of exercises, quizzes and tests</a:t>
            </a:r>
          </a:p>
          <a:p>
            <a:pPr lvl="1"/>
            <a:r>
              <a:rPr lang="en-US" sz="2400" dirty="0" smtClean="0"/>
              <a:t>Need for large test banks</a:t>
            </a:r>
          </a:p>
          <a:p>
            <a:pPr lvl="1"/>
            <a:r>
              <a:rPr lang="en-US" sz="2400" dirty="0" smtClean="0"/>
              <a:t>Use of </a:t>
            </a:r>
            <a:r>
              <a:rPr lang="en-US" sz="2400" dirty="0" err="1" smtClean="0"/>
              <a:t>Respondus</a:t>
            </a:r>
            <a:r>
              <a:rPr lang="en-US" sz="2400" dirty="0" smtClean="0"/>
              <a:t> to organize test </a:t>
            </a:r>
            <a:r>
              <a:rPr lang="en-US" sz="2400" dirty="0" smtClean="0"/>
              <a:t>banks*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Need for buy-in by Faculty, Chairs, Deans and Provost to sustain redesign effort</a:t>
            </a:r>
          </a:p>
          <a:p>
            <a:pPr lvl="1"/>
            <a:r>
              <a:rPr lang="en-US" dirty="0" smtClean="0"/>
              <a:t>Sustained through faculty turnover and textbook </a:t>
            </a:r>
            <a:r>
              <a:rPr lang="en-US" dirty="0" smtClean="0"/>
              <a:t>changes</a:t>
            </a:r>
            <a:endParaRPr lang="en-US" dirty="0" smtClean="0"/>
          </a:p>
          <a:p>
            <a:r>
              <a:rPr lang="en-US" dirty="0" smtClean="0"/>
              <a:t>Willingness to use an appropriate blend of homegrown (created by faculty) and purchased earning materials</a:t>
            </a:r>
          </a:p>
          <a:p>
            <a:pPr lvl="1"/>
            <a:r>
              <a:rPr lang="en-US" dirty="0" smtClean="0"/>
              <a:t>Avoid </a:t>
            </a:r>
            <a:r>
              <a:rPr lang="en-US" i="1" dirty="0" smtClean="0"/>
              <a:t>“not-invented-here” </a:t>
            </a:r>
            <a:r>
              <a:rPr lang="en-US" dirty="0" smtClean="0"/>
              <a:t>syndrome*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</a:t>
            </a:r>
            <a:r>
              <a:rPr lang="en-US" dirty="0" smtClean="0"/>
              <a:t>for adequate laboratory classroom space and equipment</a:t>
            </a:r>
          </a:p>
          <a:p>
            <a:r>
              <a:rPr lang="en-US" dirty="0" smtClean="0"/>
              <a:t>Able to handle student technical and logistical </a:t>
            </a:r>
            <a:r>
              <a:rPr lang="en-US" dirty="0" smtClean="0"/>
              <a:t>issues*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4000" dirty="0" smtClean="0"/>
              <a:t>Additional Key Redesign Practices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optional activities</a:t>
            </a:r>
            <a:endParaRPr lang="en-US" dirty="0" smtClean="0"/>
          </a:p>
          <a:p>
            <a:pPr lvl="1"/>
            <a:r>
              <a:rPr lang="en-US" dirty="0" smtClean="0"/>
              <a:t>Students </a:t>
            </a:r>
            <a:r>
              <a:rPr lang="en-US" dirty="0" smtClean="0"/>
              <a:t>participate more, score higher, and spend longer on supplementary activities when course credit is at </a:t>
            </a:r>
            <a:r>
              <a:rPr lang="en-US" dirty="0" smtClean="0"/>
              <a:t>stake</a:t>
            </a:r>
          </a:p>
          <a:p>
            <a:r>
              <a:rPr lang="en-US" dirty="0" smtClean="0"/>
              <a:t>Avoid self-paced design</a:t>
            </a:r>
          </a:p>
          <a:p>
            <a:pPr lvl="1"/>
            <a:r>
              <a:rPr lang="en-US" dirty="0" smtClean="0"/>
              <a:t>Most students function better in structured environments*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447800"/>
            <a:ext cx="5715000" cy="39624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44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Ms. Darla Runyon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drunyon@nwmissouri.edu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endParaRPr lang="en-US" sz="5200" dirty="0" smtClean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endParaRPr lang="en-US" sz="5200" dirty="0" smtClean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44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Dr. Roger Von Holzen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2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rvh@nwmissouri.edu </a:t>
            </a:r>
            <a:endParaRPr lang="en-US" sz="4400" dirty="0" smtClean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4400" dirty="0" smtClean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of Course Redesign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Three options:</a:t>
            </a:r>
          </a:p>
          <a:p>
            <a:pPr lvl="1"/>
            <a:r>
              <a:rPr lang="en-US" dirty="0" err="1" smtClean="0"/>
              <a:t>DFW</a:t>
            </a:r>
            <a:r>
              <a:rPr lang="en-US" dirty="0" smtClean="0"/>
              <a:t> reduction</a:t>
            </a:r>
          </a:p>
          <a:p>
            <a:pPr lvl="1"/>
            <a:r>
              <a:rPr lang="en-US" dirty="0" smtClean="0"/>
              <a:t>Cost reduction</a:t>
            </a:r>
          </a:p>
          <a:p>
            <a:pPr lvl="1"/>
            <a:r>
              <a:rPr lang="en-US" dirty="0" smtClean="0"/>
              <a:t>Increased enrollments</a:t>
            </a:r>
          </a:p>
          <a:p>
            <a:r>
              <a:rPr lang="en-US" dirty="0" smtClean="0"/>
              <a:t>Three approaches to cost reduction</a:t>
            </a:r>
          </a:p>
          <a:p>
            <a:pPr lvl="1"/>
            <a:r>
              <a:rPr lang="en-US" dirty="0" smtClean="0"/>
              <a:t>Keep student enrollments the same while reducing the instructional resources devoted to the course</a:t>
            </a:r>
          </a:p>
          <a:p>
            <a:pPr lvl="1"/>
            <a:r>
              <a:rPr lang="en-US" dirty="0" smtClean="0"/>
              <a:t>Increased student enrollments with little or no change in course expenditures</a:t>
            </a:r>
          </a:p>
          <a:p>
            <a:pPr lvl="1"/>
            <a:r>
              <a:rPr lang="en-US" dirty="0" smtClean="0"/>
              <a:t>Decrease costs by reducing the number of repetitions required to pass the </a:t>
            </a:r>
            <a:r>
              <a:rPr lang="en-US" dirty="0" smtClean="0"/>
              <a:t>course*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Begin with Course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Redesign the entire course</a:t>
            </a:r>
          </a:p>
          <a:p>
            <a:pPr lvl="1"/>
            <a:r>
              <a:rPr lang="en-US" dirty="0" smtClean="0"/>
              <a:t>Design using a tool such as </a:t>
            </a:r>
            <a:r>
              <a:rPr lang="en-US" dirty="0" smtClean="0">
                <a:hlinkClick r:id="rId2" action="ppaction://hlinkfile"/>
              </a:rPr>
              <a:t>Quality Matters</a:t>
            </a:r>
            <a:r>
              <a:rPr lang="en-US" dirty="0" smtClean="0"/>
              <a:t> as a guideline</a:t>
            </a:r>
          </a:p>
          <a:p>
            <a:r>
              <a:rPr lang="en-US" dirty="0" smtClean="0"/>
              <a:t>Eight Quality Matters General Standards</a:t>
            </a:r>
          </a:p>
          <a:p>
            <a:pPr lvl="1"/>
            <a:r>
              <a:rPr lang="en-US" dirty="0" smtClean="0"/>
              <a:t> Course Overview and Introduction</a:t>
            </a:r>
          </a:p>
          <a:p>
            <a:pPr lvl="1"/>
            <a:r>
              <a:rPr lang="en-US" dirty="0" smtClean="0"/>
              <a:t>Learning Objectives</a:t>
            </a:r>
          </a:p>
          <a:p>
            <a:pPr lvl="1"/>
            <a:r>
              <a:rPr lang="en-US" dirty="0" smtClean="0"/>
              <a:t>Assessment and Measurement</a:t>
            </a:r>
          </a:p>
          <a:p>
            <a:pPr lvl="1"/>
            <a:r>
              <a:rPr lang="en-US" dirty="0" smtClean="0"/>
              <a:t>Resources and Materials</a:t>
            </a:r>
          </a:p>
          <a:p>
            <a:pPr lvl="1"/>
            <a:r>
              <a:rPr lang="en-US" dirty="0" smtClean="0"/>
              <a:t>Learner Engagement</a:t>
            </a:r>
          </a:p>
          <a:p>
            <a:pPr lvl="1"/>
            <a:r>
              <a:rPr lang="en-US" dirty="0" smtClean="0"/>
              <a:t>Course Technology</a:t>
            </a:r>
          </a:p>
          <a:p>
            <a:pPr lvl="1"/>
            <a:r>
              <a:rPr lang="en-US" dirty="0" smtClean="0"/>
              <a:t>Learner Support</a:t>
            </a:r>
          </a:p>
          <a:p>
            <a:pPr lvl="1"/>
            <a:r>
              <a:rPr lang="en-US" dirty="0" smtClean="0"/>
              <a:t>Accessibility*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 with Course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Need </a:t>
            </a:r>
            <a:r>
              <a:rPr lang="en-US" sz="2800" dirty="0" smtClean="0"/>
              <a:t>to gain agreement on: </a:t>
            </a:r>
          </a:p>
          <a:p>
            <a:pPr lvl="1"/>
            <a:r>
              <a:rPr lang="en-US" sz="2400" dirty="0" smtClean="0"/>
              <a:t>core course outcomes</a:t>
            </a:r>
          </a:p>
          <a:p>
            <a:pPr lvl="1"/>
            <a:r>
              <a:rPr lang="en-US" sz="2400" dirty="0" smtClean="0"/>
              <a:t>instructional formats</a:t>
            </a:r>
          </a:p>
          <a:p>
            <a:pPr lvl="1"/>
            <a:r>
              <a:rPr lang="en-US" sz="2400" dirty="0" smtClean="0"/>
              <a:t>textbook or eTextbook selection along with digital assets for interactive learning</a:t>
            </a:r>
          </a:p>
          <a:p>
            <a:pPr lvl="1"/>
            <a:r>
              <a:rPr lang="en-US" sz="2400" dirty="0" smtClean="0"/>
              <a:t>p</a:t>
            </a:r>
            <a:r>
              <a:rPr lang="en-US" sz="2400" dirty="0" smtClean="0"/>
              <a:t>ublisher materials and resources</a:t>
            </a:r>
          </a:p>
          <a:p>
            <a:pPr lvl="1"/>
            <a:r>
              <a:rPr lang="en-US" sz="2400" dirty="0" smtClean="0"/>
              <a:t>topic sequences/course site navigation</a:t>
            </a:r>
          </a:p>
          <a:p>
            <a:pPr lvl="1"/>
            <a:r>
              <a:rPr lang="en-US" sz="2400" dirty="0" smtClean="0"/>
              <a:t>setting up a common course </a:t>
            </a:r>
            <a:r>
              <a:rPr lang="en-US" sz="2400" dirty="0" smtClean="0"/>
              <a:t>site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Library research </a:t>
            </a:r>
            <a:r>
              <a:rPr lang="en-US" dirty="0" smtClean="0"/>
              <a:t>module</a:t>
            </a:r>
          </a:p>
          <a:p>
            <a:pPr lvl="1"/>
            <a:r>
              <a:rPr lang="en-US" dirty="0" smtClean="0"/>
              <a:t>created and monitored by </a:t>
            </a:r>
            <a:r>
              <a:rPr lang="en-US" dirty="0" smtClean="0"/>
              <a:t>librarians*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</a:t>
            </a:r>
            <a:r>
              <a:rPr lang="en-US" dirty="0" smtClean="0"/>
              <a:t>Assessment </a:t>
            </a:r>
            <a:r>
              <a:rPr lang="en-US" dirty="0"/>
              <a:t>and </a:t>
            </a:r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r>
              <a:rPr lang="en-US" sz="2800" dirty="0" smtClean="0"/>
              <a:t>Create low-stakes online quizzes to test assigned readings and homework (formative)</a:t>
            </a:r>
          </a:p>
          <a:p>
            <a:r>
              <a:rPr lang="en-US" sz="2800" dirty="0" smtClean="0"/>
              <a:t>Allow repeated quiz taking to achieve mastery of material (within the confines of a set course schedule)</a:t>
            </a:r>
          </a:p>
          <a:p>
            <a:r>
              <a:rPr lang="en-US" sz="2800" dirty="0" smtClean="0"/>
              <a:t>Provide </a:t>
            </a:r>
            <a:r>
              <a:rPr lang="en-US" sz="2800" dirty="0" smtClean="0"/>
              <a:t>automatic grading and feedback to students via course site grade book</a:t>
            </a:r>
          </a:p>
          <a:p>
            <a:r>
              <a:rPr lang="en-US" sz="2800" dirty="0" smtClean="0"/>
              <a:t>Provide faculty member with feedback to detect challenging content (item analysis on quizzes/exams from the CMS</a:t>
            </a:r>
            <a:r>
              <a:rPr lang="en-US" sz="2800" dirty="0" smtClean="0"/>
              <a:t>)*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 </a:t>
            </a:r>
            <a:r>
              <a:rPr lang="en-US" dirty="0" smtClean="0"/>
              <a:t>Interaction Among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"Small" Within "Large" </a:t>
            </a:r>
          </a:p>
          <a:p>
            <a:pPr lvl="1"/>
            <a:r>
              <a:rPr lang="en-US" dirty="0" smtClean="0"/>
              <a:t>Create small online discussion groups (10-12 students)</a:t>
            </a:r>
          </a:p>
          <a:p>
            <a:pPr lvl="1"/>
            <a:r>
              <a:rPr lang="en-US" dirty="0" smtClean="0"/>
              <a:t>Have group discuss instructor questions </a:t>
            </a:r>
          </a:p>
          <a:p>
            <a:pPr lvl="1"/>
            <a:r>
              <a:rPr lang="en-US" dirty="0" smtClean="0"/>
              <a:t>Create group guidelines</a:t>
            </a:r>
          </a:p>
          <a:p>
            <a:pPr lvl="2"/>
            <a:r>
              <a:rPr lang="en-US" dirty="0" smtClean="0"/>
              <a:t>Assign roles </a:t>
            </a:r>
          </a:p>
          <a:p>
            <a:pPr lvl="2"/>
            <a:r>
              <a:rPr lang="en-US" dirty="0" smtClean="0"/>
              <a:t>Allow students to vote out inactive or unproductive group members</a:t>
            </a:r>
          </a:p>
          <a:p>
            <a:pPr lvl="2"/>
            <a:r>
              <a:rPr lang="en-US" dirty="0" smtClean="0"/>
              <a:t>Generate and submit for evaluation a group </a:t>
            </a:r>
            <a:r>
              <a:rPr lang="en-US" dirty="0" smtClean="0"/>
              <a:t>response*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 Active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400" dirty="0" smtClean="0"/>
              <a:t>Replace lecture time with individual and small-group lab activities</a:t>
            </a:r>
          </a:p>
          <a:p>
            <a:pPr lvl="1"/>
            <a:r>
              <a:rPr lang="en-US" sz="2000" dirty="0" smtClean="0"/>
              <a:t>Have labs staffed by faculty, </a:t>
            </a:r>
            <a:r>
              <a:rPr lang="en-US" sz="2000" dirty="0" err="1" smtClean="0"/>
              <a:t>GAs</a:t>
            </a:r>
            <a:r>
              <a:rPr lang="en-US" sz="2000" dirty="0" smtClean="0"/>
              <a:t> and/or undergraduate peer tutors</a:t>
            </a:r>
          </a:p>
          <a:p>
            <a:pPr lvl="1"/>
            <a:r>
              <a:rPr lang="en-US" sz="2000" dirty="0" smtClean="0"/>
              <a:t>Provides greater one-on-one assistance</a:t>
            </a:r>
          </a:p>
          <a:p>
            <a:r>
              <a:rPr lang="en-US" sz="2400" dirty="0" smtClean="0"/>
              <a:t>Online Tutorials</a:t>
            </a:r>
          </a:p>
          <a:p>
            <a:pPr lvl="1"/>
            <a:r>
              <a:rPr lang="en-US" sz="2000" dirty="0" smtClean="0"/>
              <a:t>Design interactive tutorials to take over the main instructional </a:t>
            </a:r>
            <a:r>
              <a:rPr lang="en-US" sz="2000" dirty="0" smtClean="0"/>
              <a:t>role (</a:t>
            </a:r>
            <a:r>
              <a:rPr lang="en-US" sz="2000" dirty="0" smtClean="0">
                <a:hlinkClick r:id="rId2"/>
              </a:rPr>
              <a:t>SoftChalk</a:t>
            </a:r>
            <a:r>
              <a:rPr lang="en-US" sz="2000" dirty="0" smtClean="0"/>
              <a:t> and/or Flash learning objects)</a:t>
            </a:r>
          </a:p>
          <a:p>
            <a:pPr lvl="1"/>
            <a:r>
              <a:rPr lang="en-US" sz="2000" dirty="0" smtClean="0"/>
              <a:t>Check digital repositories such as Merlot</a:t>
            </a:r>
          </a:p>
          <a:p>
            <a:pPr lvl="1"/>
            <a:r>
              <a:rPr lang="en-US" sz="2000" dirty="0" smtClean="0"/>
              <a:t>Use quizzes to test mastery of the material before proceeding to next topic</a:t>
            </a:r>
          </a:p>
          <a:p>
            <a:pPr lvl="1"/>
            <a:r>
              <a:rPr lang="en-US" sz="2000" dirty="0" smtClean="0"/>
              <a:t>Use the learning path or mastery tool in the CMS to track mastery and guide students to mastery </a:t>
            </a:r>
            <a:r>
              <a:rPr lang="en-US" sz="2000" dirty="0" smtClean="0"/>
              <a:t>levels*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Lectures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short (5-10 minutes) mini-lectures:</a:t>
            </a:r>
          </a:p>
          <a:p>
            <a:pPr lvl="1"/>
            <a:r>
              <a:rPr lang="en-US" dirty="0" smtClean="0"/>
              <a:t>historically difficult content or concepts</a:t>
            </a:r>
          </a:p>
          <a:p>
            <a:pPr lvl="1"/>
            <a:r>
              <a:rPr lang="en-US" dirty="0" smtClean="0"/>
              <a:t>critical content not covered in textbook</a:t>
            </a:r>
          </a:p>
          <a:p>
            <a:r>
              <a:rPr lang="en-US" dirty="0" smtClean="0"/>
              <a:t>Use a web conferencing software such as </a:t>
            </a:r>
            <a:r>
              <a:rPr lang="en-US" dirty="0" err="1" smtClean="0"/>
              <a:t>Elluminate</a:t>
            </a:r>
            <a:r>
              <a:rPr lang="en-US" dirty="0" smtClean="0"/>
              <a:t> to record short lectures for posting and/or to provide tutoring sessions</a:t>
            </a:r>
          </a:p>
          <a:p>
            <a:r>
              <a:rPr lang="en-US" dirty="0" smtClean="0"/>
              <a:t>Use Jing for screen recordings demonstrating software, web tours, and/or problem explanations with a Tablet*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Undergraduate Peer Tutors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Better at assisting their peers than </a:t>
            </a:r>
            <a:r>
              <a:rPr lang="en-US" dirty="0" err="1" smtClean="0"/>
              <a:t>GAs</a:t>
            </a:r>
            <a:r>
              <a:rPr lang="en-US" dirty="0" smtClean="0"/>
              <a:t> due to: </a:t>
            </a:r>
          </a:p>
          <a:p>
            <a:pPr lvl="1"/>
            <a:r>
              <a:rPr lang="en-US" dirty="0" smtClean="0"/>
              <a:t>greater understanding of the course content</a:t>
            </a:r>
          </a:p>
          <a:p>
            <a:pPr lvl="1"/>
            <a:r>
              <a:rPr lang="en-US" dirty="0" smtClean="0"/>
              <a:t>appropriate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communication </a:t>
            </a:r>
            <a:r>
              <a:rPr lang="en-US" dirty="0" smtClean="0"/>
              <a:t>skills</a:t>
            </a:r>
          </a:p>
          <a:p>
            <a:pPr lvl="1"/>
            <a:r>
              <a:rPr lang="en-US" dirty="0" smtClean="0"/>
              <a:t>awareness of the common misconceptions about computers held by the students</a:t>
            </a:r>
          </a:p>
          <a:p>
            <a:r>
              <a:rPr lang="en-US" dirty="0" smtClean="0"/>
              <a:t>Able to assist instructors by: </a:t>
            </a:r>
          </a:p>
          <a:p>
            <a:pPr lvl="1"/>
            <a:r>
              <a:rPr lang="en-US" dirty="0" smtClean="0"/>
              <a:t>addressing non-content specific questions</a:t>
            </a:r>
          </a:p>
          <a:p>
            <a:pPr lvl="1"/>
            <a:r>
              <a:rPr lang="en-US" dirty="0" smtClean="0"/>
              <a:t>staffing virtual office hours to answer content-related questions</a:t>
            </a:r>
          </a:p>
          <a:p>
            <a:pPr lvl="1"/>
            <a:r>
              <a:rPr lang="en-US" dirty="0" smtClean="0"/>
              <a:t>monitoring student </a:t>
            </a:r>
            <a:r>
              <a:rPr lang="en-US" dirty="0" smtClean="0"/>
              <a:t>progress*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9B7D-FED2-4EC4-9051-E0E9BF49674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66"/>
      </a:hlink>
      <a:folHlink>
        <a:srgbClr val="FFFF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66"/>
        </a:hlink>
        <a:folHlink>
          <a:srgbClr val="FFFF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3318</TotalTime>
  <Words>695</Words>
  <Application>Microsoft Office PowerPoint</Application>
  <PresentationFormat>On-screen Show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  Tools of the Trade: Using Technology in Your Course </vt:lpstr>
      <vt:lpstr>Focus of Course Redesign</vt:lpstr>
      <vt:lpstr>Begin with Course Site</vt:lpstr>
      <vt:lpstr>Begin with Course Site</vt:lpstr>
      <vt:lpstr>Continuous Assessment and Feedback</vt:lpstr>
      <vt:lpstr>Increase Interaction Among Students</vt:lpstr>
      <vt:lpstr>Promote Active Learning</vt:lpstr>
      <vt:lpstr>Move Lectures Online</vt:lpstr>
      <vt:lpstr>Undergraduate Peer Tutors</vt:lpstr>
      <vt:lpstr>Additional Cost Reduction Techniques</vt:lpstr>
      <vt:lpstr>Implementation Issues</vt:lpstr>
      <vt:lpstr>Implementation Issues</vt:lpstr>
      <vt:lpstr>Additional Key Redesign Practices</vt:lpstr>
      <vt:lpstr>Slide 14</vt:lpstr>
    </vt:vector>
  </TitlesOfParts>
  <Company>Northwest Missouri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Universities do not have to be Expensive</dc:title>
  <dc:creator>Electronic Campus</dc:creator>
  <cp:lastModifiedBy>Electronic Campus</cp:lastModifiedBy>
  <cp:revision>330</cp:revision>
  <dcterms:created xsi:type="dcterms:W3CDTF">2010-09-17T13:49:51Z</dcterms:created>
  <dcterms:modified xsi:type="dcterms:W3CDTF">2010-10-20T15:41:35Z</dcterms:modified>
</cp:coreProperties>
</file>