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72" r:id="rId2"/>
    <p:sldId id="257" r:id="rId3"/>
    <p:sldId id="313" r:id="rId4"/>
    <p:sldId id="331" r:id="rId5"/>
    <p:sldId id="319" r:id="rId6"/>
    <p:sldId id="332" r:id="rId7"/>
    <p:sldId id="333" r:id="rId8"/>
    <p:sldId id="274" r:id="rId9"/>
    <p:sldId id="267" r:id="rId10"/>
    <p:sldId id="298" r:id="rId11"/>
    <p:sldId id="297" r:id="rId12"/>
    <p:sldId id="334" r:id="rId13"/>
    <p:sldId id="304" r:id="rId14"/>
    <p:sldId id="305" r:id="rId15"/>
    <p:sldId id="306" r:id="rId16"/>
    <p:sldId id="336" r:id="rId17"/>
    <p:sldId id="341" r:id="rId18"/>
    <p:sldId id="335" r:id="rId19"/>
    <p:sldId id="342" r:id="rId20"/>
    <p:sldId id="339" r:id="rId21"/>
    <p:sldId id="337" r:id="rId22"/>
    <p:sldId id="328" r:id="rId23"/>
    <p:sldId id="312" r:id="rId24"/>
    <p:sldId id="340" r:id="rId25"/>
    <p:sldId id="299" r:id="rId26"/>
    <p:sldId id="270" r:id="rId27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4731"/>
    <a:srgbClr val="336600"/>
    <a:srgbClr val="0082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411" autoAdjust="0"/>
  </p:normalViewPr>
  <p:slideViewPr>
    <p:cSldViewPr>
      <p:cViewPr varScale="1">
        <p:scale>
          <a:sx n="83" d="100"/>
          <a:sy n="83" d="100"/>
        </p:scale>
        <p:origin x="-6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>
                <a:solidFill>
                  <a:srgbClr val="FFFF99"/>
                </a:solidFill>
              </a:defRPr>
            </a:pPr>
            <a:r>
              <a:rPr lang="en-US" sz="2800" dirty="0">
                <a:solidFill>
                  <a:srgbClr val="FFFF99"/>
                </a:solidFill>
              </a:rPr>
              <a:t>Where the New Textbook Dollar Goes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Where the New Textbook Dollar Goes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99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Publisher's Income</c:v>
                </c:pt>
                <c:pt idx="1">
                  <c:v>Publisher's Paper, Printing, Editorial Costs</c:v>
                </c:pt>
                <c:pt idx="2">
                  <c:v>Publisher's General and Administrative Costs</c:v>
                </c:pt>
                <c:pt idx="3">
                  <c:v>Publisher's Marketing Costs</c:v>
                </c:pt>
                <c:pt idx="4">
                  <c:v>Author's Income</c:v>
                </c:pt>
                <c:pt idx="5">
                  <c:v>Store Costs</c:v>
                </c:pt>
                <c:pt idx="6">
                  <c:v>Store Income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32.300000000000004</c:v>
                </c:pt>
                <c:pt idx="2">
                  <c:v>10</c:v>
                </c:pt>
                <c:pt idx="3">
                  <c:v>15.4</c:v>
                </c:pt>
                <c:pt idx="4">
                  <c:v>11.6</c:v>
                </c:pt>
                <c:pt idx="5">
                  <c:v>18.8</c:v>
                </c:pt>
                <c:pt idx="6">
                  <c:v>4.9000000000000004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337444501680296"/>
          <c:y val="0.2866953836652773"/>
          <c:w val="0.35690975543944903"/>
          <c:h val="0.5073935463949355"/>
        </c:manualLayout>
      </c:layout>
      <c:txPr>
        <a:bodyPr/>
        <a:lstStyle/>
        <a:p>
          <a:pPr>
            <a:defRPr sz="1400">
              <a:solidFill>
                <a:srgbClr val="FFFF99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B638704-B042-409E-892E-9C66EBC14DED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286FCB8-3F86-4126-94C1-5897CA096A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40F4-6A9C-438F-AFED-2D7384A40CF4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4A79-15D2-4E9E-9017-BB00C9F063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492165-89F2-4FD1-A78C-50E84AEB9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500-C492-4F90-8200-6040847345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AB3B-5B55-4849-B571-269178B4ED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9B196F-1DA7-441E-A8DA-59714D367E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E1346-226C-4B9C-9383-4C31675101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3020E-0045-4860-A09C-2635D83385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259B7D-FED2-4EC4-9051-E0E9BF4967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A508F-4159-4F00-BD55-95F1394300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9603-C691-47EE-AA51-C854DDE90A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BEA4-B9C7-4846-B200-BBF0EC86AA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B8A9C-CCB7-4146-94EF-FC9FE39837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5046-47EA-4D87-8A30-EBCA9D69B2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BE857-273B-47B2-A09A-D6C5029BFB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97E0-1AF9-40B9-826B-80BC3FF35C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88777-A863-4F3C-AB7A-1F41004AC7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Daily_LargeSize.wm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worldknowledge.com/pub/1.0/principles-economics/153617" TargetMode="External"/><Relationship Id="rId2" Type="http://schemas.openxmlformats.org/officeDocument/2006/relationships/hyperlink" Target="http://www.coursesma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ercommons.org/courses/material_types/textbooks?gclid=COXHyJSftaQCFdFO5wodL1011Q" TargetMode="External"/><Relationship Id="rId4" Type="http://schemas.openxmlformats.org/officeDocument/2006/relationships/hyperlink" Target="http://www.sagepub.com/ebook/hagan/intro/demos/ch06/hagan_intro_7e_demo.htm?chapter=null&amp;page=null&amp;anchory=nul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akalol.files.wordpress.com/2009/10/the_raw_feed_on_kindle-big.jpg&amp;imgrefurl=http://akalol.wordpress.com/2009/10/08/kindle-now-available-in-trinidad-and-tobago-yaay/&amp;h=1962&amp;w=2000&amp;sz=1256&amp;tbnid=_aKQ86hXYEakQM:&amp;tbnh=147&amp;tbnw=150&amp;prev=/images?q=kindle+image&amp;zoom=1&amp;q=kindle+image&amp;usg=__MATY6zC2V4mp0lMzjVgXHcWjsPY=&amp;sa=X&amp;ei=r7dVTbSBJMmitgf9ubyTDQ&amp;ved=0CDEQ9QEw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FF99"/>
                </a:solidFill>
              </a:rPr>
              <a:t/>
            </a:r>
            <a:br>
              <a:rPr lang="en-US" sz="4000" b="1" dirty="0" smtClean="0">
                <a:solidFill>
                  <a:srgbClr val="FFFF99"/>
                </a:solidFill>
              </a:rPr>
            </a:br>
            <a:r>
              <a:rPr lang="en-US" sz="2800" b="1" dirty="0" smtClean="0">
                <a:solidFill>
                  <a:srgbClr val="FFFF99"/>
                </a:solidFill>
              </a:rPr>
              <a:t>Moving from Digital Books (</a:t>
            </a:r>
            <a:r>
              <a:rPr lang="en-US" sz="2800" b="1" dirty="0" err="1" smtClean="0">
                <a:solidFill>
                  <a:srgbClr val="FFFF99"/>
                </a:solidFill>
              </a:rPr>
              <a:t>PDFs</a:t>
            </a:r>
            <a:r>
              <a:rPr lang="en-US" sz="2800" b="1" dirty="0" smtClean="0">
                <a:solidFill>
                  <a:srgbClr val="FFFF99"/>
                </a:solidFill>
              </a:rPr>
              <a:t>) to eTextbooks: What a True eTextbook Should Look Like</a:t>
            </a:r>
            <a:r>
              <a:rPr lang="en-US" sz="4000" b="1" dirty="0" smtClean="0">
                <a:solidFill>
                  <a:srgbClr val="FFFF99"/>
                </a:solidFill>
              </a:rPr>
              <a:t/>
            </a:r>
            <a:br>
              <a:rPr lang="en-US" sz="4000" b="1" dirty="0" smtClean="0">
                <a:solidFill>
                  <a:srgbClr val="FFFF99"/>
                </a:solidFill>
              </a:rPr>
            </a:br>
            <a:endParaRPr lang="en-US" sz="4000" b="1" dirty="0">
              <a:solidFill>
                <a:srgbClr val="FFFF99"/>
              </a:solidFill>
            </a:endParaRPr>
          </a:p>
        </p:txBody>
      </p:sp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2165-89F2-4FD1-A78C-50E84AEB98B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5867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Dr. Roger Von Holzen</a:t>
            </a:r>
          </a:p>
          <a:p>
            <a:pPr algn="ctr"/>
            <a:endParaRPr lang="en-US" sz="6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Director—Center for Information Technology in Education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Northwest Missouri State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0600" y="6248400"/>
            <a:ext cx="533400" cy="369332"/>
          </a:xfrm>
          <a:prstGeom prst="rect">
            <a:avLst/>
          </a:prstGeom>
          <a:solidFill>
            <a:srgbClr val="00473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8" descr="statu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069" y="2743200"/>
            <a:ext cx="217186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6096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5325" y="876301"/>
            <a:ext cx="457200" cy="1142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940"/>
          <a:stretch>
            <a:fillRect/>
          </a:stretch>
        </p:blipFill>
        <p:spPr bwMode="auto">
          <a:xfrm>
            <a:off x="0" y="-1"/>
            <a:ext cx="9144000" cy="68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Bookshelf software features:</a:t>
            </a:r>
          </a:p>
          <a:p>
            <a:pPr lvl="1"/>
            <a:r>
              <a:rPr lang="en-US" sz="2400" dirty="0" smtClean="0"/>
              <a:t>Pages look identical to print textbook with same pagination or various book layout options</a:t>
            </a:r>
          </a:p>
          <a:p>
            <a:pPr lvl="1"/>
            <a:r>
              <a:rPr lang="en-US" sz="2400" dirty="0" smtClean="0"/>
              <a:t>Easy navigation with linked Table of Contents</a:t>
            </a:r>
          </a:p>
          <a:p>
            <a:pPr lvl="1"/>
            <a:r>
              <a:rPr lang="en-US" sz="2400" dirty="0" smtClean="0"/>
              <a:t>Search specific topics within an eTextbook, a chapter or a page </a:t>
            </a:r>
          </a:p>
          <a:p>
            <a:pPr lvl="1"/>
            <a:r>
              <a:rPr lang="en-US" sz="2400" dirty="0" smtClean="0"/>
              <a:t>Take notes and highlight text</a:t>
            </a:r>
          </a:p>
          <a:p>
            <a:pPr lvl="1"/>
            <a:r>
              <a:rPr lang="en-US" sz="2400" dirty="0" smtClean="0"/>
              <a:t>Copy and paste text</a:t>
            </a:r>
          </a:p>
          <a:p>
            <a:pPr lvl="1"/>
            <a:r>
              <a:rPr lang="en-US" sz="2400" dirty="0" smtClean="0"/>
              <a:t>Print pages, share information with classmates*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Positive features:</a:t>
            </a:r>
          </a:p>
          <a:p>
            <a:pPr lvl="1"/>
            <a:r>
              <a:rPr lang="en-US" sz="2400" dirty="0" smtClean="0"/>
              <a:t>Support PDF and </a:t>
            </a:r>
            <a:r>
              <a:rPr lang="en-US" sz="2400" dirty="0" err="1" smtClean="0"/>
              <a:t>ePub</a:t>
            </a:r>
            <a:r>
              <a:rPr lang="en-US" sz="2400" dirty="0" smtClean="0"/>
              <a:t> formatted textbooks</a:t>
            </a:r>
          </a:p>
          <a:p>
            <a:pPr lvl="1"/>
            <a:r>
              <a:rPr lang="en-US" sz="2400" dirty="0" smtClean="0"/>
              <a:t>Have keyword searching and annotating</a:t>
            </a:r>
          </a:p>
          <a:p>
            <a:pPr lvl="1"/>
            <a:r>
              <a:rPr lang="en-US" sz="2400" dirty="0" smtClean="0"/>
              <a:t>Interactivity possible with online resources and course sites</a:t>
            </a:r>
          </a:p>
          <a:p>
            <a:pPr lvl="1"/>
            <a:r>
              <a:rPr lang="en-US" sz="2400" dirty="0" smtClean="0"/>
              <a:t>Flash animation and various video formats allowed</a:t>
            </a:r>
          </a:p>
          <a:p>
            <a:pPr lvl="1"/>
            <a:r>
              <a:rPr lang="en-US" sz="2400" dirty="0" smtClean="0"/>
              <a:t>Minimum weight (5-7 pounds) </a:t>
            </a:r>
          </a:p>
          <a:p>
            <a:r>
              <a:rPr lang="en-US" sz="2800" dirty="0" smtClean="0"/>
              <a:t>Issues:</a:t>
            </a:r>
          </a:p>
          <a:p>
            <a:pPr lvl="1"/>
            <a:r>
              <a:rPr lang="en-US" sz="2400" dirty="0" smtClean="0"/>
              <a:t>Display’s reflectivity can impact readability</a:t>
            </a:r>
          </a:p>
          <a:p>
            <a:pPr lvl="1"/>
            <a:r>
              <a:rPr lang="en-US" sz="2400" dirty="0" smtClean="0"/>
              <a:t>Short battery life</a:t>
            </a:r>
          </a:p>
          <a:p>
            <a:pPr lvl="1"/>
            <a:r>
              <a:rPr lang="en-US" sz="2400" dirty="0" smtClean="0"/>
              <a:t>Color display</a:t>
            </a:r>
          </a:p>
          <a:p>
            <a:pPr lvl="1"/>
            <a:r>
              <a:rPr lang="en-US" sz="2400" dirty="0" smtClean="0"/>
              <a:t>Ergonomically not designed for extended reading</a:t>
            </a:r>
          </a:p>
          <a:p>
            <a:pPr lvl="2"/>
            <a:r>
              <a:rPr lang="en-US" sz="1800" dirty="0" smtClean="0"/>
              <a:t>Weight can be an issue*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p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971800"/>
            <a:ext cx="5562600" cy="3240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array of tablets </a:t>
            </a:r>
          </a:p>
          <a:p>
            <a:pPr lvl="1"/>
            <a:r>
              <a:rPr lang="en-US" dirty="0" smtClean="0"/>
              <a:t>iPad </a:t>
            </a:r>
            <a:r>
              <a:rPr lang="en-US" sz="2000" dirty="0" smtClean="0"/>
              <a:t>($500)</a:t>
            </a:r>
            <a:endParaRPr lang="en-US" dirty="0" smtClean="0"/>
          </a:p>
          <a:p>
            <a:pPr lvl="1"/>
            <a:r>
              <a:rPr lang="en-US" dirty="0" smtClean="0"/>
              <a:t>Samsung Galaxy Tab </a:t>
            </a:r>
            <a:r>
              <a:rPr lang="en-US" sz="2000" dirty="0" smtClean="0"/>
              <a:t>($600/$250 with contract)</a:t>
            </a:r>
            <a:endParaRPr lang="en-US" dirty="0" smtClean="0"/>
          </a:p>
          <a:p>
            <a:pPr lvl="1"/>
            <a:r>
              <a:rPr lang="en-US" dirty="0" smtClean="0"/>
              <a:t>Dell Streak 7 </a:t>
            </a:r>
            <a:r>
              <a:rPr lang="en-US" sz="2000" dirty="0" smtClean="0"/>
              <a:t>($450/$200 with contract)</a:t>
            </a:r>
            <a:endParaRPr lang="en-US" dirty="0" smtClean="0"/>
          </a:p>
          <a:p>
            <a:pPr lvl="1"/>
            <a:r>
              <a:rPr lang="en-US" dirty="0" smtClean="0"/>
              <a:t>Motorola </a:t>
            </a:r>
            <a:r>
              <a:rPr lang="en-US" dirty="0" err="1" smtClean="0"/>
              <a:t>Atrix</a:t>
            </a:r>
            <a:r>
              <a:rPr lang="en-US" dirty="0" smtClean="0"/>
              <a:t> and </a:t>
            </a:r>
            <a:r>
              <a:rPr lang="en-US" dirty="0" err="1" smtClean="0"/>
              <a:t>Xoom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Atrix</a:t>
            </a:r>
            <a:r>
              <a:rPr lang="en-US" sz="2000" dirty="0" smtClean="0"/>
              <a:t> from $199)</a:t>
            </a:r>
            <a:endParaRPr lang="en-US" dirty="0" smtClean="0"/>
          </a:p>
          <a:p>
            <a:pPr lvl="1"/>
            <a:r>
              <a:rPr lang="en-US" dirty="0" smtClean="0"/>
              <a:t>Lenovo </a:t>
            </a:r>
            <a:r>
              <a:rPr lang="en-US" dirty="0" err="1" smtClean="0"/>
              <a:t>IdeaPad</a:t>
            </a:r>
            <a:r>
              <a:rPr lang="en-US" dirty="0" smtClean="0"/>
              <a:t> U1</a:t>
            </a:r>
          </a:p>
          <a:p>
            <a:pPr lvl="1"/>
            <a:r>
              <a:rPr lang="en-US" dirty="0" smtClean="0"/>
              <a:t>HP </a:t>
            </a:r>
            <a:r>
              <a:rPr lang="en-US" dirty="0" err="1" smtClean="0"/>
              <a:t>TouchPad</a:t>
            </a:r>
            <a:r>
              <a:rPr lang="en-US" dirty="0" smtClean="0"/>
              <a:t> (</a:t>
            </a:r>
            <a:r>
              <a:rPr lang="en-US" dirty="0" err="1" smtClean="0"/>
              <a:t>WebOS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Windows 8 tablet from Dell (2012?)*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ideapad-hybrid-05-copy-610x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267200"/>
            <a:ext cx="2628224" cy="2337736"/>
          </a:xfrm>
          <a:prstGeom prst="rect">
            <a:avLst/>
          </a:prstGeom>
        </p:spPr>
      </p:pic>
      <p:pic>
        <p:nvPicPr>
          <p:cNvPr id="11" name="Picture 10" descr="galaxytab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657600"/>
            <a:ext cx="3276600" cy="2178939"/>
          </a:xfrm>
          <a:prstGeom prst="rect">
            <a:avLst/>
          </a:prstGeom>
        </p:spPr>
      </p:pic>
      <p:pic>
        <p:nvPicPr>
          <p:cNvPr id="12" name="Picture 11" descr="Streak 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124200"/>
            <a:ext cx="3581400" cy="3867912"/>
          </a:xfrm>
          <a:prstGeom prst="rect">
            <a:avLst/>
          </a:prstGeom>
        </p:spPr>
      </p:pic>
      <p:pic>
        <p:nvPicPr>
          <p:cNvPr id="14" name="Picture 13" descr="atrix.jpg"/>
          <p:cNvPicPr>
            <a:picLocks noChangeAspect="1"/>
          </p:cNvPicPr>
          <p:nvPr/>
        </p:nvPicPr>
        <p:blipFill>
          <a:blip r:embed="rId6" cstate="print"/>
          <a:srcRect l="15000" t="18480" r="10000" b="9475"/>
          <a:stretch>
            <a:fillRect/>
          </a:stretch>
        </p:blipFill>
        <p:spPr>
          <a:xfrm>
            <a:off x="6400800" y="1088136"/>
            <a:ext cx="2743200" cy="1755648"/>
          </a:xfrm>
          <a:prstGeom prst="rect">
            <a:avLst/>
          </a:prstGeom>
        </p:spPr>
      </p:pic>
      <p:pic>
        <p:nvPicPr>
          <p:cNvPr id="15" name="Picture 14" descr="xo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419600"/>
            <a:ext cx="2500745" cy="2292350"/>
          </a:xfrm>
          <a:prstGeom prst="rect">
            <a:avLst/>
          </a:prstGeom>
        </p:spPr>
      </p:pic>
      <p:pic>
        <p:nvPicPr>
          <p:cNvPr id="16" name="Picture 15" descr="hptouchpad.png"/>
          <p:cNvPicPr>
            <a:picLocks noChangeAspect="1"/>
          </p:cNvPicPr>
          <p:nvPr/>
        </p:nvPicPr>
        <p:blipFill>
          <a:blip r:embed="rId8" cstate="print"/>
          <a:srcRect l="8524" r="42940"/>
          <a:stretch>
            <a:fillRect/>
          </a:stretch>
        </p:blipFill>
        <p:spPr>
          <a:xfrm>
            <a:off x="6781800" y="4267200"/>
            <a:ext cx="199317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Positive features:</a:t>
            </a:r>
          </a:p>
          <a:p>
            <a:pPr lvl="1"/>
            <a:r>
              <a:rPr lang="en-US" dirty="0" smtClean="0"/>
              <a:t>Color display</a:t>
            </a:r>
          </a:p>
          <a:p>
            <a:pPr lvl="1"/>
            <a:r>
              <a:rPr lang="en-US" dirty="0" smtClean="0"/>
              <a:t>Ergonomically designed to allow extended reading</a:t>
            </a:r>
          </a:p>
          <a:p>
            <a:pPr lvl="1"/>
            <a:r>
              <a:rPr lang="en-US" dirty="0" smtClean="0"/>
              <a:t>Low power consumption and long battery life</a:t>
            </a:r>
          </a:p>
          <a:p>
            <a:pPr lvl="1"/>
            <a:r>
              <a:rPr lang="en-US" dirty="0" smtClean="0"/>
              <a:t>Support PDF and </a:t>
            </a:r>
            <a:r>
              <a:rPr lang="en-US" dirty="0" err="1" smtClean="0"/>
              <a:t>ePub</a:t>
            </a:r>
            <a:r>
              <a:rPr lang="en-US" dirty="0" smtClean="0"/>
              <a:t> formatted textbooks</a:t>
            </a:r>
          </a:p>
          <a:p>
            <a:pPr lvl="1"/>
            <a:r>
              <a:rPr lang="en-US" dirty="0" smtClean="0"/>
              <a:t>Support keyword searching </a:t>
            </a:r>
          </a:p>
          <a:p>
            <a:pPr lvl="1"/>
            <a:r>
              <a:rPr lang="en-US" dirty="0" smtClean="0"/>
              <a:t>Support annotating and highlighting</a:t>
            </a:r>
          </a:p>
          <a:p>
            <a:pPr lvl="1"/>
            <a:r>
              <a:rPr lang="en-US" dirty="0" smtClean="0"/>
              <a:t>Interactivity possible with online resources and course sites</a:t>
            </a:r>
          </a:p>
          <a:p>
            <a:pPr lvl="1"/>
            <a:r>
              <a:rPr lang="en-US" dirty="0" smtClean="0"/>
              <a:t>Light weight (10 oz to 12 oz)*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What’s needed:</a:t>
            </a:r>
          </a:p>
          <a:p>
            <a:pPr lvl="1"/>
            <a:r>
              <a:rPr lang="en-US" dirty="0" smtClean="0"/>
              <a:t>Improved readability</a:t>
            </a:r>
          </a:p>
          <a:p>
            <a:pPr lvl="2"/>
            <a:r>
              <a:rPr lang="en-US" dirty="0" smtClean="0"/>
              <a:t>LED display’s reflectivity can impact readability</a:t>
            </a:r>
          </a:p>
          <a:p>
            <a:pPr lvl="1"/>
            <a:r>
              <a:rPr lang="en-US" dirty="0" smtClean="0"/>
              <a:t>Can be used as a productivity tool</a:t>
            </a:r>
          </a:p>
          <a:p>
            <a:pPr lvl="2"/>
            <a:r>
              <a:rPr lang="en-US" sz="2000" dirty="0" smtClean="0"/>
              <a:t>USB ports</a:t>
            </a:r>
          </a:p>
          <a:p>
            <a:pPr lvl="2"/>
            <a:r>
              <a:rPr lang="en-US" sz="2000" dirty="0" smtClean="0"/>
              <a:t>Stylus input</a:t>
            </a:r>
          </a:p>
          <a:p>
            <a:pPr lvl="1"/>
            <a:r>
              <a:rPr lang="en-US" dirty="0" smtClean="0"/>
              <a:t>Support Flash animation and other video formats</a:t>
            </a:r>
          </a:p>
          <a:p>
            <a:pPr lvl="1"/>
            <a:r>
              <a:rPr lang="en-US" dirty="0" smtClean="0"/>
              <a:t>Support full ADA compliance</a:t>
            </a:r>
          </a:p>
          <a:p>
            <a:pPr lvl="1"/>
            <a:r>
              <a:rPr lang="en-US" dirty="0" smtClean="0"/>
              <a:t>Open to any software</a:t>
            </a:r>
          </a:p>
          <a:p>
            <a:pPr lvl="1"/>
            <a:r>
              <a:rPr lang="en-US" dirty="0" smtClean="0"/>
              <a:t>Competitively priced</a:t>
            </a:r>
          </a:p>
          <a:p>
            <a:pPr lvl="1"/>
            <a:r>
              <a:rPr lang="en-US" dirty="0" smtClean="0"/>
              <a:t>Rugged*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Presenter’s Environment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45720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Northwest Missouri State University enrolls over 7,000 students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Has provided textbooks to students for over 100 years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$6 per credit hour fee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Northwest’s </a:t>
            </a:r>
            <a:r>
              <a:rPr lang="en-US" sz="2400" dirty="0" smtClean="0"/>
              <a:t>Electronic Campus program </a:t>
            </a:r>
            <a:r>
              <a:rPr lang="en-US" sz="2400" dirty="0" smtClean="0">
                <a:solidFill>
                  <a:schemeClr val="bg1"/>
                </a:solidFill>
              </a:rPr>
              <a:t>provides a notebook computer to every student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$180 per semester fee*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7" name="Picture 9" descr="MVC-01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60045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Attributes of Effective eTextbooks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View color images </a:t>
            </a:r>
          </a:p>
          <a:p>
            <a:r>
              <a:rPr lang="en-US" dirty="0" smtClean="0"/>
              <a:t>Conduct keyword searches</a:t>
            </a:r>
          </a:p>
          <a:p>
            <a:r>
              <a:rPr lang="en-US" dirty="0" smtClean="0"/>
              <a:t>Insert notes and annotate text</a:t>
            </a:r>
          </a:p>
          <a:p>
            <a:r>
              <a:rPr lang="en-US" dirty="0" smtClean="0"/>
              <a:t>Add digital bookmarks</a:t>
            </a:r>
          </a:p>
          <a:p>
            <a:r>
              <a:rPr lang="en-US" dirty="0" smtClean="0"/>
              <a:t>Copy and paste text</a:t>
            </a:r>
          </a:p>
          <a:p>
            <a:r>
              <a:rPr lang="en-US" dirty="0" smtClean="0"/>
              <a:t>Print pages and share notes</a:t>
            </a:r>
          </a:p>
          <a:p>
            <a:r>
              <a:rPr lang="en-US" dirty="0" smtClean="0"/>
              <a:t>Change font size while retaining original page numbers*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Attributes of Effective eTextbooks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Provide interactive learning opportunities and feedback</a:t>
            </a:r>
          </a:p>
          <a:p>
            <a:pPr lvl="1"/>
            <a:r>
              <a:rPr lang="en-US" dirty="0" smtClean="0"/>
              <a:t>Flash cards</a:t>
            </a:r>
          </a:p>
          <a:p>
            <a:r>
              <a:rPr lang="en-US" dirty="0" smtClean="0"/>
              <a:t>Integrate grades into course management system</a:t>
            </a:r>
          </a:p>
          <a:p>
            <a:pPr lvl="1"/>
            <a:r>
              <a:rPr lang="en-US" dirty="0" smtClean="0"/>
              <a:t>Quiz results reported to gradebook</a:t>
            </a:r>
          </a:p>
          <a:p>
            <a:r>
              <a:rPr lang="en-US" dirty="0" smtClean="0"/>
              <a:t>View animations of key concepts and themes</a:t>
            </a:r>
          </a:p>
          <a:p>
            <a:r>
              <a:rPr lang="en-US" dirty="0" smtClean="0"/>
              <a:t>View flash and video files of various formats</a:t>
            </a:r>
          </a:p>
          <a:p>
            <a:r>
              <a:rPr lang="en-US" dirty="0" smtClean="0"/>
              <a:t>Follow mastery learning approach to content</a:t>
            </a:r>
          </a:p>
          <a:p>
            <a:r>
              <a:rPr lang="en-US" dirty="0" smtClean="0"/>
              <a:t>View text on smartphones*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6172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The Daily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“eTextbooks” are PDF in format</a:t>
            </a:r>
          </a:p>
          <a:p>
            <a:r>
              <a:rPr lang="en-US" dirty="0" err="1" smtClean="0">
                <a:hlinkClick r:id="rId2"/>
              </a:rPr>
              <a:t>CourseSmart</a:t>
            </a:r>
            <a:endParaRPr lang="en-US" dirty="0" smtClean="0"/>
          </a:p>
          <a:p>
            <a:pPr lvl="1"/>
            <a:r>
              <a:rPr lang="en-US" dirty="0" smtClean="0"/>
              <a:t>50-60% off “retail” price for 180 day access</a:t>
            </a:r>
          </a:p>
          <a:p>
            <a:pPr lvl="1"/>
            <a:r>
              <a:rPr lang="en-US" dirty="0" smtClean="0"/>
              <a:t>PDF files with interactive content limited to external course-related web site</a:t>
            </a:r>
          </a:p>
          <a:p>
            <a:r>
              <a:rPr lang="en-US" dirty="0" smtClean="0">
                <a:hlinkClick r:id="rId3"/>
              </a:rPr>
              <a:t>Flat World Knowledge</a:t>
            </a:r>
            <a:endParaRPr lang="en-US" dirty="0" smtClean="0"/>
          </a:p>
          <a:p>
            <a:pPr lvl="1"/>
            <a:r>
              <a:rPr lang="en-US" dirty="0" smtClean="0"/>
              <a:t>Only 33 textbooks currently available</a:t>
            </a:r>
          </a:p>
          <a:p>
            <a:pPr lvl="1"/>
            <a:r>
              <a:rPr lang="en-US" dirty="0" smtClean="0"/>
              <a:t>PDF or HTML with few external resources</a:t>
            </a:r>
          </a:p>
          <a:p>
            <a:r>
              <a:rPr lang="en-US" dirty="0" smtClean="0">
                <a:hlinkClick r:id="rId4"/>
              </a:rPr>
              <a:t>Sage eTextbooks</a:t>
            </a:r>
            <a:endParaRPr lang="en-US" dirty="0" smtClean="0"/>
          </a:p>
          <a:p>
            <a:pPr lvl="1"/>
            <a:r>
              <a:rPr lang="en-US" dirty="0" smtClean="0"/>
              <a:t>PDF with links to external videos</a:t>
            </a:r>
          </a:p>
          <a:p>
            <a:r>
              <a:rPr lang="en-US" dirty="0" err="1" smtClean="0">
                <a:hlinkClick r:id="rId5"/>
              </a:rPr>
              <a:t>OER</a:t>
            </a:r>
            <a:r>
              <a:rPr lang="en-US" dirty="0" smtClean="0">
                <a:hlinkClick r:id="rId5"/>
              </a:rPr>
              <a:t> Commons</a:t>
            </a:r>
            <a:endParaRPr lang="en-US" dirty="0" smtClean="0"/>
          </a:p>
          <a:p>
            <a:pPr lvl="1"/>
            <a:r>
              <a:rPr lang="en-US" dirty="0" smtClean="0"/>
              <a:t>Very limited content areas—few standard textbooks</a:t>
            </a:r>
          </a:p>
          <a:p>
            <a:pPr lvl="1"/>
            <a:r>
              <a:rPr lang="en-US" dirty="0" smtClean="0"/>
              <a:t>PDF format*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Conundrum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eTextbook prices fixed at half the price of printed editions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Based on </a:t>
            </a:r>
            <a:r>
              <a:rPr lang="en-US" dirty="0" smtClean="0"/>
              <a:t>PDF </a:t>
            </a:r>
            <a:r>
              <a:rPr lang="en-US" dirty="0" smtClean="0"/>
              <a:t>format for most eTextbooks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Enhanced, interactive eTextbooks will require additional investment of resources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Additional costs will increase price of eTextbooks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eTextbook </a:t>
            </a:r>
            <a:r>
              <a:rPr lang="en-US" dirty="0" smtClean="0"/>
              <a:t>experience should trump pricing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Need </a:t>
            </a:r>
            <a:r>
              <a:rPr lang="en-US" dirty="0" smtClean="0"/>
              <a:t>for standardized eTextbook </a:t>
            </a:r>
            <a:r>
              <a:rPr lang="en-US" dirty="0" smtClean="0"/>
              <a:t>format</a:t>
            </a:r>
            <a:r>
              <a:rPr lang="en-US" sz="2400" dirty="0" smtClean="0"/>
              <a:t>*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 descr="\\nw05506\eTextbook paper\amazon-kind-vs-plastic-log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508752"/>
            <a:ext cx="2438400" cy="134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Created eTextbooks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available to aid in eTextbook development</a:t>
            </a:r>
          </a:p>
          <a:p>
            <a:pPr lvl="1"/>
            <a:r>
              <a:rPr lang="en-US" i="1" dirty="0" smtClean="0"/>
              <a:t>Pages</a:t>
            </a:r>
            <a:endParaRPr lang="en-US" dirty="0" smtClean="0"/>
          </a:p>
          <a:p>
            <a:pPr lvl="1"/>
            <a:r>
              <a:rPr lang="en-US" i="1" dirty="0" smtClean="0"/>
              <a:t>SoftChalk</a:t>
            </a:r>
          </a:p>
          <a:p>
            <a:r>
              <a:rPr lang="en-US" dirty="0" smtClean="0"/>
              <a:t>Key concerns:</a:t>
            </a:r>
          </a:p>
          <a:p>
            <a:pPr lvl="1"/>
            <a:r>
              <a:rPr lang="en-US" dirty="0" smtClean="0"/>
              <a:t>Lack of time</a:t>
            </a:r>
          </a:p>
          <a:p>
            <a:pPr lvl="1"/>
            <a:r>
              <a:rPr lang="en-US" dirty="0" smtClean="0"/>
              <a:t>Lack of comprehensive knowledge and publishing skills</a:t>
            </a:r>
          </a:p>
          <a:p>
            <a:pPr lvl="1"/>
            <a:r>
              <a:rPr lang="en-US" dirty="0" smtClean="0"/>
              <a:t>Need for thorough copyright clearance*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Integrated Interactive eTextbooks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Provide faculty with guidelines as to expectation for eTextbooks and related supplemental electronic materials</a:t>
            </a:r>
          </a:p>
          <a:p>
            <a:r>
              <a:rPr lang="en-US" dirty="0" smtClean="0"/>
              <a:t>No longer accept PDF-formatted </a:t>
            </a:r>
            <a:r>
              <a:rPr lang="en-US" dirty="0" smtClean="0"/>
              <a:t>eTextbooks</a:t>
            </a:r>
            <a:endParaRPr lang="en-US" dirty="0" smtClean="0"/>
          </a:p>
          <a:p>
            <a:r>
              <a:rPr lang="en-US" dirty="0" smtClean="0"/>
              <a:t>Push to integrate supplemental materials and eTextbook within course management </a:t>
            </a:r>
            <a:r>
              <a:rPr lang="en-US" dirty="0" smtClean="0"/>
              <a:t>website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Continue to search for new delivery platform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Tablet PC with eReader option</a:t>
            </a:r>
          </a:p>
          <a:p>
            <a:pPr lvl="2">
              <a:lnSpc>
                <a:spcPct val="80000"/>
              </a:lnSpc>
            </a:pPr>
            <a:r>
              <a:rPr lang="en-US" dirty="0" err="1" smtClean="0"/>
              <a:t>enTourage</a:t>
            </a:r>
            <a:r>
              <a:rPr lang="en-US" dirty="0" smtClean="0"/>
              <a:t> </a:t>
            </a:r>
            <a:r>
              <a:rPr lang="en-US" dirty="0" err="1" smtClean="0"/>
              <a:t>eDGe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eedgepost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7789" y="5029201"/>
            <a:ext cx="3016211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914400"/>
            <a:ext cx="5715000" cy="5105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5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5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Dr. Roger Von 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Holzen</a:t>
            </a:r>
            <a:endParaRPr lang="en-US" sz="36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rvh@nwmissouri.edu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Presentation available at:</a:t>
            </a:r>
            <a:b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http://cite.nwmissouri.edu/presentations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36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26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3124200" cy="5800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Textbooks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combined print publishing business for the education industry is worth in the range of $12-14 billion per year in North America</a:t>
            </a:r>
            <a:br>
              <a:rPr lang="en-US" sz="2800" dirty="0" smtClean="0"/>
            </a:b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sz="1100" dirty="0" smtClean="0"/>
              <a:t>Thad </a:t>
            </a:r>
            <a:r>
              <a:rPr lang="en-US" sz="1100" dirty="0" err="1" smtClean="0"/>
              <a:t>McIlroy</a:t>
            </a:r>
            <a:r>
              <a:rPr lang="en-US" sz="1100" dirty="0" smtClean="0"/>
              <a:t>: http://thefutureofpublishing.com/industries/the-future-of-educational-publishing/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09600" y="381000"/>
          <a:ext cx="8153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6400800"/>
            <a:ext cx="3356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99"/>
                </a:solidFill>
              </a:rPr>
              <a:t>Source: National Association of College Stores</a:t>
            </a:r>
            <a:endParaRPr lang="en-US" sz="1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3630" y="185415"/>
            <a:ext cx="4839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Serway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Faughn</a:t>
            </a:r>
            <a:r>
              <a:rPr lang="en-US" sz="2000" b="1" dirty="0" smtClean="0">
                <a:solidFill>
                  <a:schemeClr val="bg1"/>
                </a:solidFill>
              </a:rPr>
              <a:t> and </a:t>
            </a:r>
            <a:r>
              <a:rPr lang="en-US" sz="2000" b="1" dirty="0" err="1" smtClean="0">
                <a:solidFill>
                  <a:schemeClr val="bg1"/>
                </a:solidFill>
              </a:rPr>
              <a:t>Vuille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College Physics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Cengage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Edition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978-0-4953-8693-3</a:t>
            </a:r>
            <a:r>
              <a:rPr lang="en-US" sz="2000" dirty="0" smtClean="0"/>
              <a:t>  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8622" y="2154296"/>
            <a:ext cx="12536563" cy="4383747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1800" b="1" dirty="0" err="1" smtClean="0"/>
              <a:t>Cengage</a:t>
            </a:r>
            <a:r>
              <a:rPr lang="en-US" sz="1800" b="1" dirty="0" smtClean="0"/>
              <a:t> list price:  $231.95</a:t>
            </a:r>
          </a:p>
          <a:p>
            <a:pPr>
              <a:buNone/>
            </a:pPr>
            <a:r>
              <a:rPr lang="en-US" sz="1800" b="1" dirty="0" smtClean="0"/>
              <a:t>Cengagebrain.com price: $196.99</a:t>
            </a:r>
          </a:p>
          <a:p>
            <a:pPr>
              <a:buNone/>
            </a:pPr>
            <a:r>
              <a:rPr lang="en-US" sz="1800" b="1" dirty="0" err="1" smtClean="0"/>
              <a:t>Cengage</a:t>
            </a:r>
            <a:r>
              <a:rPr lang="en-US" sz="1800" b="1" dirty="0" smtClean="0"/>
              <a:t> eBook price: $115.99</a:t>
            </a:r>
          </a:p>
          <a:p>
            <a:pPr>
              <a:buNone/>
            </a:pPr>
            <a:r>
              <a:rPr lang="en-US" sz="1800" b="1" dirty="0" smtClean="0"/>
              <a:t>Amazon new:  $154.46</a:t>
            </a:r>
          </a:p>
          <a:p>
            <a:pPr>
              <a:buNone/>
            </a:pPr>
            <a:r>
              <a:rPr lang="en-US" sz="1800" b="1" dirty="0" smtClean="0"/>
              <a:t>Kindle edition:  NA</a:t>
            </a:r>
          </a:p>
          <a:p>
            <a:pPr>
              <a:buNone/>
            </a:pPr>
            <a:r>
              <a:rPr lang="en-US" sz="1800" b="1" dirty="0" smtClean="0"/>
              <a:t>Half.com:  $74.94</a:t>
            </a:r>
          </a:p>
          <a:p>
            <a:pPr>
              <a:buNone/>
            </a:pPr>
            <a:r>
              <a:rPr lang="en-US" sz="1800" b="1" dirty="0" smtClean="0"/>
              <a:t>Amazon used:  from $73.95</a:t>
            </a:r>
          </a:p>
          <a:p>
            <a:pPr>
              <a:buNone/>
            </a:pPr>
            <a:r>
              <a:rPr lang="en-US" sz="1800" b="1" dirty="0" smtClean="0"/>
              <a:t>Chegg.com paper semester rental:  $48.46</a:t>
            </a:r>
          </a:p>
          <a:p>
            <a:pPr>
              <a:buNone/>
            </a:pPr>
            <a:r>
              <a:rPr lang="en-US" sz="1800" b="1" dirty="0" smtClean="0"/>
              <a:t>CourseSmart e-textbook 180 day rental:  $115.99</a:t>
            </a:r>
          </a:p>
          <a:p>
            <a:pPr>
              <a:buNone/>
            </a:pPr>
            <a:r>
              <a:rPr lang="en-US" sz="1800" b="1" dirty="0" smtClean="0"/>
              <a:t>Northwest textbook rental: $18.00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7</a:t>
            </a:r>
            <a:r>
              <a:rPr lang="en-US" sz="1800" b="1" baseline="30000" dirty="0" smtClean="0"/>
              <a:t>rd</a:t>
            </a:r>
            <a:r>
              <a:rPr lang="en-US" sz="1800" b="1" dirty="0" smtClean="0"/>
              <a:t> Edition 2006</a:t>
            </a:r>
          </a:p>
          <a:p>
            <a:pPr>
              <a:buNone/>
            </a:pPr>
            <a:r>
              <a:rPr lang="en-US" sz="1800" b="1" dirty="0" smtClean="0"/>
              <a:t>Amazon “new”:  from $50.00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% of List Price</a:t>
            </a:r>
          </a:p>
          <a:p>
            <a:pPr>
              <a:buNone/>
            </a:pPr>
            <a:r>
              <a:rPr lang="en-US" sz="1800" b="1" dirty="0" smtClean="0"/>
              <a:t>84.9%</a:t>
            </a:r>
          </a:p>
          <a:p>
            <a:pPr>
              <a:buNone/>
            </a:pPr>
            <a:r>
              <a:rPr lang="en-US" sz="1800" b="1" dirty="0" smtClean="0"/>
              <a:t>50.0%</a:t>
            </a:r>
          </a:p>
          <a:p>
            <a:pPr>
              <a:buNone/>
            </a:pPr>
            <a:r>
              <a:rPr lang="en-US" sz="1800" b="1" dirty="0" smtClean="0"/>
              <a:t>77.5%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32.3%</a:t>
            </a:r>
          </a:p>
          <a:p>
            <a:pPr>
              <a:buNone/>
            </a:pPr>
            <a:r>
              <a:rPr lang="en-US" sz="1800" b="1" dirty="0" smtClean="0"/>
              <a:t>31.9%</a:t>
            </a:r>
          </a:p>
          <a:p>
            <a:pPr>
              <a:buNone/>
            </a:pPr>
            <a:r>
              <a:rPr lang="en-US" sz="1800" b="1" dirty="0" smtClean="0"/>
              <a:t>20.9%</a:t>
            </a:r>
          </a:p>
          <a:p>
            <a:pPr>
              <a:buNone/>
            </a:pPr>
            <a:r>
              <a:rPr lang="en-US" sz="1800" b="1" dirty="0" smtClean="0"/>
              <a:t>50.0%</a:t>
            </a:r>
          </a:p>
          <a:p>
            <a:pPr>
              <a:buNone/>
            </a:pPr>
            <a:r>
              <a:rPr lang="en-US" sz="1800" b="1" dirty="0" smtClean="0"/>
              <a:t>  7.8%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21.6%</a:t>
            </a:r>
            <a:endParaRPr lang="en-US" sz="1800" b="1" dirty="0"/>
          </a:p>
          <a:p>
            <a:pPr>
              <a:buNone/>
            </a:pPr>
            <a:endParaRPr lang="en-US" sz="1800" b="1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447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Platforms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80" charset="-128"/>
                <a:cs typeface="Arial" charset="0"/>
              </a:rPr>
              <a:t>Kindle from Amazon.com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80" charset="-128"/>
                <a:cs typeface="Arial" charset="0"/>
              </a:rPr>
              <a:t>Kindle: $139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80" charset="-128"/>
                <a:cs typeface="Arial" charset="0"/>
              </a:rPr>
              <a:t>Kindle DX: $379</a:t>
            </a:r>
          </a:p>
          <a:p>
            <a:r>
              <a:rPr lang="en-US" dirty="0" smtClean="0">
                <a:latin typeface="Arial" charset="0"/>
                <a:ea typeface="ＭＳ Ｐゴシック" pitchFamily="80" charset="-128"/>
                <a:cs typeface="Arial" charset="0"/>
              </a:rPr>
              <a:t>Sony Reader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80" charset="-128"/>
                <a:cs typeface="Arial" charset="0"/>
              </a:rPr>
              <a:t>Pocket Edition: $130</a:t>
            </a:r>
          </a:p>
          <a:p>
            <a:r>
              <a:rPr lang="en-US" dirty="0" smtClean="0">
                <a:latin typeface="Arial" charset="0"/>
                <a:ea typeface="ＭＳ Ｐゴシック" pitchFamily="80" charset="-128"/>
                <a:cs typeface="Arial" charset="0"/>
              </a:rPr>
              <a:t>Barnes &amp; Noble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80" charset="-128"/>
                <a:cs typeface="Arial" charset="0"/>
              </a:rPr>
              <a:t>Nook: $148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80" charset="-128"/>
                <a:cs typeface="Arial" charset="0"/>
              </a:rPr>
              <a:t>Color Nook: $249*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BeAF8DASIAAhEBAxEB/8QAHAAAAgMBAQEBAAAAAAAAAAAABQYDBAcCAQAI/8QAPhAAAgECBAMFBQUGBQUAAAAAAQIDBBEABRIhBjFBE1FhkaEHFCJxgTJCkrHBIzRSYnLwFRaCovEkVLLR4f/EABgBAAMBAQAAAAAAAAAAAAAAAAACAwEE/8QAHxEAAgICAgMBAAAAAAAAAAAAAAECEQMhEjETQVEi/9oADAMBAAIRAxEAPwBRqs3qJIgusLcgtYdMdLXtEgZ3KjncN3/364cM5yiDMafTpVZUN0YDr3HwwL4HyHLc14jlyrPIZGKwl0RZCl2BF723tYk4VTbNlDiR0edQyKqTNpYDduhxchru3cJTQTzm9rxRlvQY0CoyXhnh+KKaDIIJGLFVJQOwI33LnHQ4gryuigyyOFOlybeQAHrivkkLSFyhyzPqi3Y0FXGp+9NaMD8RGDdNwvmxIM9ZDF4XLn8reuJvfc3nNpaoREi+mLSu3kx9cRvRtLvVVDyf1szD/cSPTG+SRnFFoZfltF+/5srMOajSnpucWqdMmEENVDGZ4pZuyWQsSA2oqbjpYg9OmBENJl6v2aFGbf4Qw+uwti5QRgZbm1HGNPYyCojA6BgG2/1I/njHOX0FFAnj+sXh3MIqkwu1JUw2SOJBZZFO/wAgQR64xjiTOqmuZmmEjREkiM9F6XNt+7H6L4rpEzbhhpbXaJVnUjwG/oTjJa2gilO+kL1HZ6r/AFvhJZJVQyxp7M7y+aQlWjgH2rhguq3nhhrs2rKulgQkyxwMTZmHUADntsQfPFZ6OOGeQQBzoY6vu2IPdiGroZJ4WVfhfYhj13wqfwGjdK/KEWz089RoC/EAyNf4h3juvhR98XL/AGjUIMgHZuqfEqhyj3U3IG/P0wWTPo6emgmqfeezqIS4R2UgbiwuDz5YQ+I8zqKjPWrIqIiMKhjkcX5Db1vhLHkbznMbPl02gkOo1Ag29cJ8RkqJAhkJbf4tTMNtxewAw6Uky1+WxTDlUQq/4lv+uFKaqEcjIxsyn78o/Ib4sTO0oViJJn7MnrGqp688Tx0sJCsbykDZnYm+KHazneOIAEc0jt/ub/1juWWngpzLXVcmnbUC19JPT4RgAvloKdd2jjAHLYY7ymeM54qA3WogeJ7gjdTqHoXwOyqry6u7QUS37GwJZLc78r79MW55BTy0lTyEFQjH+knQ3oxwAH8lQT5TJRS76C8Djw5fkcYHXVVWMxmpfdJhLFI0ZVZGG4NuQHhjfMuJhziugOwkCzD67H1xl/H9E9NxJWCFp4+0PbFo3IBDC+/11YV7GTF+CGpfaqpuyU8y8q8vlzx9HSghu0dXkLGzchpvtz8MDMzappIgy1FQrHlrJN9jiTK4q6viDRzzM1z9kC3qMI4SKqeMhFe9TO0II7GNbqDb4fl/fTEkmXtVM5AUalsCH6+NsDWkmaZaegiuh3DBDt374MUyvQhXqk7WSRgNKbXbl4fPHK1xpomnfZsvs6lduEqKKUgy02qFiP5Tt6EYTeMs0rMr4rajNQaeikZGLxooYK3M3t33wY9lOYxTxZhRpJqMbrJY+Iseu+4GKHtfoAZ6Ost9qMoSfDl+uO6LtCshqxLTVDx62JXlIzl2Yd+o8vpbFjKnirKeoopGDRTAjUDf4uv16/TAS1TmnDlDVaHLwkwSA7B1H2W8eVsWsioauCUtEuolwwVeS/XDCnXCeqizqallIDMrIR/Mpv8AlfDbWwe80k0HWSNlB8SNsLeeL/h+fZfmAUhZJAkhHfyPofTDVjGCLtLVdtNk+YcveoND/wBRAa3nfCv7WIngraKtibSZoXhO/VTqH/kfLBmhYjI5kX7eX1pZfBSwceknpjj2pwJNwh79p1+4zR1AtzK/ZPo2FatDGOZhSNV0ivWPM0UdyoVutzew68+eGvJYYMryaFLska3P7Q73JwnLxaiMY6+mD6nLK3PswTyt1tbF7Ms7qqqBBDCpjNiH3sR06fLrhFa7Ns8zSGlpGRctkeWWU6QCmiMG3f8ApgdFWO7ySVNpJY4mQBW1GRyLDfawHPDGlLklZI0lLVz69JjIlQHQCCSAQbdOeOqbgI5rUQww1MQow37WWMEs3huBviNIEm+ib2VzwU/F8NNDN2sVRQ6JChIAcfFYkfLGhcf5Q9dw8I6WPXNHMGUKLE32Ppc/TA1uFcs4cipK/LkMDUUqObMSJF1ANe/WxO+HbMohLQzoQD8N9+W2L43qhpw40JtPCsNIlOsUaKsYTSzC23LYX648pFlhaYvP2pcghEjsF58rn9MThVZghdCbnYXb/jzxahy+aU/BHI5/CPXFLJg+pWGqQLURJKgOoCQagD8v/mJld5Tuz2/l3t5WwTORTMAWljgsbkgaz64mp8goyCZqieq331ybDwsMAA/IzG1fX0XaAippA9iRe6kqeXg6eWCqRpnPCMtNIqyCelaIhuRNiB+mLlLl1FSOHpqWKNwCA6ruAee/0HliakLCY6o3BYXJLAi47v8AjpjDT8y0FNSPCfeYGed7gKLghD0wZpewiHZwQtAFGwRtO30OK3GxnyrjLMqSmjKOtQ5QqbHQbMPQjA3Ls0nmVnkqWUL8JUvuwvcc/HEZOSBMYaChSOW5jKSs2wDbbgj9TjXuH4USjRAoAAGMxLxNXRrTvOVXfTNJr0HwJ388aBlGZiKEat7DCSdSo6sa/IWzzL0zfJqvLzIY3ljKq4+43Q+dsfZbm8U+S0NRM+qSenVmiRd72swPdvcdMD58yqJ6j/p/gjIsSRvghltNAsIEcSKo/hAGNjKno2UbWzqFzKR2cawR/wAMYt5nri3TJ2TCxvc73OOJAygiBNTd17Dzx3GjICZGUutvED++/DRTbEk4pUiQQxaiwGs97b288dlyAdgAPHHym7sLkjmO7HLbM3IXF9xf++WLnOekk3sxNj90Y6Q6XJtbe+5ucRknnZrFepsMerbWLW3H3Re+ADG/bXRim4mFZ2R01VMh7TTf4hdbeQGEqgMEm0scVztcIBqI78aV7c6RqyDKXp5UEiyPDMusagDpKm3PmD54zKnymugLqKOeTs2trWIv8/s37xiM1egHDJoPeKjWFO/dh7y+mVVNxyNsAciplgkSJD0uScOMdPpQaDbELtndVI9p6cSGwPlgokfYR21Lb52OK9EuluWJ55GJCg88MloRvZZVCE+Icxe5O2OgLnbutZRv54yvij2j5vSZvVZfRUtJCaefse0YFy3XrsPLAj/M+Z5mqxV1ZM/7QowVtKna97Cw+mLPJGKOZ9mxTV9JTMDPPGrWtbXdvlpG+AGZccZZRyaRHVsQPhdoGSNv9ZHL6Yzsu0LgXJb7RJN9yL4mizOriXSk7he69xh029mUGqjjrOKk2y+my5E3FxP7w/6flhP4j4kzyWcCvzWsSO12hXVElvkLXwVkqYKj98oKSc/xNEAfMY8WLL3+CMVtLfpDOWX8LXGMav2AmU3uzydsJmcIQ5RnBUgYKUtVUUryzQT6RfcgKTv3eHLB2o4SSrQvD7nMD/3FMEb8UZBwtZllVPl7NHNFJFfa9NUah5Op7u/CPG/TM2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427038"/>
            <a:ext cx="90487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g;base64,/9j/4AAQSkZJRgABAQAAAQABAAD/2wBDAAkGBwgHBgkIBwgKCgkLDRYPDQwMDRsUFRAWIB0iIiAdHx8kKDQsJCYxJx8fLT0tMTU3Ojo6Iys/RD84QzQ5Ojf/2wBDAQoKCg0MDRoPDxo3JR8lNzc3Nzc3Nzc3Nzc3Nzc3Nzc3Nzc3Nzc3Nzc3Nzc3Nzc3Nzc3Nzc3Nzc3Nzc3Nzc3Nzf/wAARCABeAF8DASIAAhEBAxEB/8QAHAAAAgMBAQEBAAAAAAAAAAAABQYDBAcCAQAI/8QAPhAAAgECBAMFBQUGBQUAAAAAAQIDBBEABRIhBjFBE1FhkaEHFCJxgTJCkrHBIzRSYnLwFRaCovEkVLLR4f/EABgBAAMBAQAAAAAAAAAAAAAAAAACAwEE/8QAHxEAAgICAgMBAAAAAAAAAAAAAAECEQMhEjETQVEi/9oADAMBAAIRAxEAPwBRqs3qJIgusLcgtYdMdLXtEgZ3KjncN3/364cM5yiDMafTpVZUN0YDr3HwwL4HyHLc14jlyrPIZGKwl0RZCl2BF723tYk4VTbNlDiR0edQyKqTNpYDduhxchru3cJTQTzm9rxRlvQY0CoyXhnh+KKaDIIJGLFVJQOwI33LnHQ4gryuigyyOFOlybeQAHrivkkLSFyhyzPqi3Y0FXGp+9NaMD8RGDdNwvmxIM9ZDF4XLn8reuJvfc3nNpaoREi+mLSu3kx9cRvRtLvVVDyf1szD/cSPTG+SRnFFoZfltF+/5srMOajSnpucWqdMmEENVDGZ4pZuyWQsSA2oqbjpYg9OmBENJl6v2aFGbf4Qw+uwti5QRgZbm1HGNPYyCojA6BgG2/1I/njHOX0FFAnj+sXh3MIqkwu1JUw2SOJBZZFO/wAgQR64xjiTOqmuZmmEjREkiM9F6XNt+7H6L4rpEzbhhpbXaJVnUjwG/oTjJa2gilO+kL1HZ6r/AFvhJZJVQyxp7M7y+aQlWjgH2rhguq3nhhrs2rKulgQkyxwMTZmHUADntsQfPFZ6OOGeQQBzoY6vu2IPdiGroZJ4WVfhfYhj13wqfwGjdK/KEWz089RoC/EAyNf4h3juvhR98XL/AGjUIMgHZuqfEqhyj3U3IG/P0wWTPo6emgmqfeezqIS4R2UgbiwuDz5YQ+I8zqKjPWrIqIiMKhjkcX5Db1vhLHkbznMbPl02gkOo1Ag29cJ8RkqJAhkJbf4tTMNtxewAw6Uky1+WxTDlUQq/4lv+uFKaqEcjIxsyn78o/Ib4sTO0oViJJn7MnrGqp688Tx0sJCsbykDZnYm+KHazneOIAEc0jt/ub/1juWWngpzLXVcmnbUC19JPT4RgAvloKdd2jjAHLYY7ymeM54qA3WogeJ7gjdTqHoXwOyqry6u7QUS37GwJZLc78r79MW55BTy0lTyEFQjH+knQ3oxwAH8lQT5TJRS76C8Djw5fkcYHXVVWMxmpfdJhLFI0ZVZGG4NuQHhjfMuJhziugOwkCzD67H1xl/H9E9NxJWCFp4+0PbFo3IBDC+/11YV7GTF+CGpfaqpuyU8y8q8vlzx9HSghu0dXkLGzchpvtz8MDMzappIgy1FQrHlrJN9jiTK4q6viDRzzM1z9kC3qMI4SKqeMhFe9TO0II7GNbqDb4fl/fTEkmXtVM5AUalsCH6+NsDWkmaZaegiuh3DBDt374MUyvQhXqk7WSRgNKbXbl4fPHK1xpomnfZsvs6lduEqKKUgy02qFiP5Tt6EYTeMs0rMr4rajNQaeikZGLxooYK3M3t33wY9lOYxTxZhRpJqMbrJY+Iseu+4GKHtfoAZ6Ost9qMoSfDl+uO6LtCshqxLTVDx62JXlIzl2Yd+o8vpbFjKnirKeoopGDRTAjUDf4uv16/TAS1TmnDlDVaHLwkwSA7B1H2W8eVsWsioauCUtEuolwwVeS/XDCnXCeqizqallIDMrIR/Mpv8AlfDbWwe80k0HWSNlB8SNsLeeL/h+fZfmAUhZJAkhHfyPofTDVjGCLtLVdtNk+YcveoND/wBRAa3nfCv7WIngraKtibSZoXhO/VTqH/kfLBmhYjI5kX7eX1pZfBSwceknpjj2pwJNwh79p1+4zR1AtzK/ZPo2FatDGOZhSNV0ivWPM0UdyoVutzew68+eGvJYYMryaFLska3P7Q73JwnLxaiMY6+mD6nLK3PswTyt1tbF7Ms7qqqBBDCpjNiH3sR06fLrhFa7Ns8zSGlpGRctkeWWU6QCmiMG3f8ApgdFWO7ySVNpJY4mQBW1GRyLDfawHPDGlLklZI0lLVz69JjIlQHQCCSAQbdOeOqbgI5rUQww1MQow37WWMEs3huBviNIEm+ib2VzwU/F8NNDN2sVRQ6JChIAcfFYkfLGhcf5Q9dw8I6WPXNHMGUKLE32Ppc/TA1uFcs4cipK/LkMDUUqObMSJF1ANe/WxO+HbMohLQzoQD8N9+W2L43qhpw40JtPCsNIlOsUaKsYTSzC23LYX648pFlhaYvP2pcghEjsF58rn9MThVZghdCbnYXb/jzxahy+aU/BHI5/CPXFLJg+pWGqQLURJKgOoCQagD8v/mJld5Tuz2/l3t5WwTORTMAWljgsbkgaz64mp8goyCZqieq331ybDwsMAA/IzG1fX0XaAippA9iRe6kqeXg6eWCqRpnPCMtNIqyCelaIhuRNiB+mLlLl1FSOHpqWKNwCA6ruAee/0HliakLCY6o3BYXJLAi47v8AjpjDT8y0FNSPCfeYGed7gKLghD0wZpewiHZwQtAFGwRtO30OK3GxnyrjLMqSmjKOtQ5QqbHQbMPQjA3Ls0nmVnkqWUL8JUvuwvcc/HEZOSBMYaChSOW5jKSs2wDbbgj9TjXuH4USjRAoAAGMxLxNXRrTvOVXfTNJr0HwJ388aBlGZiKEat7DCSdSo6sa/IWzzL0zfJqvLzIY3ljKq4+43Q+dsfZbm8U+S0NRM+qSenVmiRd72swPdvcdMD58yqJ6j/p/gjIsSRvghltNAsIEcSKo/hAGNjKno2UbWzqFzKR2cawR/wAMYt5nri3TJ2TCxvc73OOJAygiBNTd17Dzx3GjICZGUutvED++/DRTbEk4pUiQQxaiwGs97b288dlyAdgAPHHym7sLkjmO7HLbM3IXF9xf++WLnOekk3sxNj90Y6Q6XJtbe+5ucRknnZrFepsMerbWLW3H3Re+ADG/bXRim4mFZ2R01VMh7TTf4hdbeQGEqgMEm0scVztcIBqI78aV7c6RqyDKXp5UEiyPDMusagDpKm3PmD54zKnymugLqKOeTs2trWIv8/s37xiM1egHDJoPeKjWFO/dh7y+mVVNxyNsAciplgkSJD0uScOMdPpQaDbELtndVI9p6cSGwPlgokfYR21Lb52OK9EuluWJ55GJCg88MloRvZZVCE+Icxe5O2OgLnbutZRv54yvij2j5vSZvVZfRUtJCaefse0YFy3XrsPLAj/M+Z5mqxV1ZM/7QowVtKna97Cw+mLPJGKOZ9mxTV9JTMDPPGrWtbXdvlpG+AGZccZZRyaRHVsQPhdoGSNv9ZHL6Yzsu0LgXJb7RJN9yL4mizOriXSk7he69xh029mUGqjjrOKk2y+my5E3FxP7w/6flhP4j4kzyWcCvzWsSO12hXVElvkLXwVkqYKj98oKSc/xNEAfMY8WLL3+CMVtLfpDOWX8LXGMav2AmU3uzydsJmcIQ5RnBUgYKUtVUUryzQT6RfcgKTv3eHLB2o4SSrQvD7nMD/3FMEb8UZBwtZllVPl7NHNFJFfa9NUah5Op7u/CPG/TM2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427038"/>
            <a:ext cx="90487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he_raw_feed_on_kindle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438400"/>
            <a:ext cx="3340061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eReaders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Incorporates E Ink technology for great readability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Features low power consumption and long battery life</a:t>
            </a:r>
          </a:p>
          <a:p>
            <a:pPr lvl="0"/>
            <a:r>
              <a:rPr lang="en-US" dirty="0" smtClean="0"/>
              <a:t>Most support PDF and </a:t>
            </a:r>
            <a:r>
              <a:rPr lang="en-US" dirty="0" err="1" smtClean="0"/>
              <a:t>ePub</a:t>
            </a:r>
            <a:r>
              <a:rPr lang="en-US" dirty="0" smtClean="0"/>
              <a:t> formatted textbooks</a:t>
            </a:r>
          </a:p>
          <a:p>
            <a:pPr lvl="0"/>
            <a:r>
              <a:rPr lang="en-US" dirty="0" smtClean="0"/>
              <a:t>Have keyword searching and annotating (very important features for students and faculty)</a:t>
            </a:r>
          </a:p>
          <a:p>
            <a:r>
              <a:rPr lang="en-US" dirty="0" smtClean="0"/>
              <a:t>No interactivity possible with online resources and course sites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Generally black/white only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Flash animation or video</a:t>
            </a:r>
          </a:p>
          <a:p>
            <a:r>
              <a:rPr lang="en-US" dirty="0" smtClean="0"/>
              <a:t>Light weight (10.2 oz to 12.1 oz) </a:t>
            </a:r>
          </a:p>
          <a:p>
            <a:r>
              <a:rPr lang="en-US" dirty="0" smtClean="0"/>
              <a:t>Work best for pleasure reading*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Computers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lvl="0"/>
            <a:r>
              <a:rPr lang="en-US" sz="2800" dirty="0" smtClean="0"/>
              <a:t>eTextbook options:</a:t>
            </a:r>
          </a:p>
          <a:p>
            <a:pPr lvl="1"/>
            <a:r>
              <a:rPr lang="en-US" sz="2400" dirty="0" smtClean="0"/>
              <a:t>Web-based</a:t>
            </a:r>
          </a:p>
          <a:p>
            <a:pPr lvl="2"/>
            <a:r>
              <a:rPr lang="en-US" sz="2000" dirty="0" smtClean="0"/>
              <a:t>integrated in course management system</a:t>
            </a:r>
          </a:p>
          <a:p>
            <a:pPr lvl="1"/>
            <a:r>
              <a:rPr lang="en-US" sz="2400" dirty="0" smtClean="0"/>
              <a:t>Computer-based</a:t>
            </a:r>
          </a:p>
          <a:p>
            <a:pPr lvl="2"/>
            <a:r>
              <a:rPr lang="en-US" sz="2000" dirty="0" smtClean="0"/>
              <a:t>downloaded into VitalSource Bookshelf or </a:t>
            </a:r>
            <a:r>
              <a:rPr lang="en-US" sz="2000" dirty="0" err="1" smtClean="0"/>
              <a:t>CourseSmart</a:t>
            </a:r>
            <a:r>
              <a:rPr lang="en-US" sz="2000" dirty="0" smtClean="0"/>
              <a:t> Bookshelf software*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9463" name="Picture 7" descr="MVC-00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144838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66"/>
      </a:hlink>
      <a:folHlink>
        <a:srgbClr val="FFFF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</TotalTime>
  <Words>900</Words>
  <Application>Microsoft Office PowerPoint</Application>
  <PresentationFormat>On-screen Show (4:3)</PresentationFormat>
  <Paragraphs>216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 Moving from Digital Books (PDFs) to eTextbooks: What a True eTextbook Should Look Like </vt:lpstr>
      <vt:lpstr>Presenter’s Environment</vt:lpstr>
      <vt:lpstr>Why Textbooks Matter</vt:lpstr>
      <vt:lpstr>Slide 4</vt:lpstr>
      <vt:lpstr>Slide 5</vt:lpstr>
      <vt:lpstr>Platforms</vt:lpstr>
      <vt:lpstr>eReaders</vt:lpstr>
      <vt:lpstr>eReaders</vt:lpstr>
      <vt:lpstr>Notebook Computers</vt:lpstr>
      <vt:lpstr>Slide 10</vt:lpstr>
      <vt:lpstr>Slide 11</vt:lpstr>
      <vt:lpstr>Notebook Computers</vt:lpstr>
      <vt:lpstr>Slide 13</vt:lpstr>
      <vt:lpstr>Slide 14</vt:lpstr>
      <vt:lpstr>Slide 15</vt:lpstr>
      <vt:lpstr>Notebook Computers</vt:lpstr>
      <vt:lpstr>Tablet Computers</vt:lpstr>
      <vt:lpstr>Tablet Computers</vt:lpstr>
      <vt:lpstr>Tablet Computers</vt:lpstr>
      <vt:lpstr>Attributes of Effective eTextbooks</vt:lpstr>
      <vt:lpstr>Attributes of Effective eTextbooks</vt:lpstr>
      <vt:lpstr>Present Status</vt:lpstr>
      <vt:lpstr>Pricing Conundrum</vt:lpstr>
      <vt:lpstr>Faculty Created eTextbooks</vt:lpstr>
      <vt:lpstr>Goal: Integrated Interactive eTextbooks</vt:lpstr>
      <vt:lpstr>Slide 26</vt:lpstr>
    </vt:vector>
  </TitlesOfParts>
  <Company>Northwest 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Universities do not have to be Expensive</dc:title>
  <dc:creator>Electronic Campus</dc:creator>
  <cp:lastModifiedBy>Electronic Campus</cp:lastModifiedBy>
  <cp:revision>287</cp:revision>
  <dcterms:created xsi:type="dcterms:W3CDTF">2010-09-17T13:49:51Z</dcterms:created>
  <dcterms:modified xsi:type="dcterms:W3CDTF">2011-02-23T21:19:02Z</dcterms:modified>
</cp:coreProperties>
</file>