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298" r:id="rId3"/>
    <p:sldId id="306" r:id="rId4"/>
    <p:sldId id="305" r:id="rId5"/>
    <p:sldId id="257" r:id="rId6"/>
    <p:sldId id="258" r:id="rId7"/>
    <p:sldId id="262" r:id="rId8"/>
    <p:sldId id="290" r:id="rId9"/>
    <p:sldId id="293" r:id="rId10"/>
    <p:sldId id="294" r:id="rId11"/>
    <p:sldId id="295" r:id="rId12"/>
    <p:sldId id="300" r:id="rId13"/>
    <p:sldId id="292" r:id="rId14"/>
    <p:sldId id="301" r:id="rId15"/>
    <p:sldId id="313" r:id="rId16"/>
    <p:sldId id="311" r:id="rId17"/>
    <p:sldId id="312" r:id="rId18"/>
    <p:sldId id="302" r:id="rId19"/>
    <p:sldId id="303" r:id="rId20"/>
    <p:sldId id="304" r:id="rId21"/>
    <p:sldId id="307"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85" d="100"/>
          <a:sy n="85" d="100"/>
        </p:scale>
        <p:origin x="48"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A7A2-C45B-AF8E-404B-B4BA7588B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281E65-B2C5-3F8C-CCFB-80A0C22C0A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C69ECB-6A43-CA49-5A4F-C2E6F72F7BA3}"/>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5" name="Footer Placeholder 4">
            <a:extLst>
              <a:ext uri="{FF2B5EF4-FFF2-40B4-BE49-F238E27FC236}">
                <a16:creationId xmlns:a16="http://schemas.microsoft.com/office/drawing/2014/main" id="{DA6A0CC5-BD21-9DA2-6D92-21F788C9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BEA8B-B338-C2CE-4AD1-C6B8BEC1CEDE}"/>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95394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A5A5-3BDC-9CBE-4013-04A6DAF121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14A87F-BD8D-13EB-AA88-F2C576EE0B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9F432-69BD-B5DD-169C-1588EC194806}"/>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5" name="Footer Placeholder 4">
            <a:extLst>
              <a:ext uri="{FF2B5EF4-FFF2-40B4-BE49-F238E27FC236}">
                <a16:creationId xmlns:a16="http://schemas.microsoft.com/office/drawing/2014/main" id="{97869BB1-51A0-986F-9BEC-4FE86C88C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E181-53D8-6255-F7E4-FAF523047669}"/>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105787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A5BF02-03B9-D54B-8101-3CA274091B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504F6-20A1-630B-A404-6CB2BB3FFC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95AC0-0CB2-58A7-E0AB-AD08809D9A21}"/>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5" name="Footer Placeholder 4">
            <a:extLst>
              <a:ext uri="{FF2B5EF4-FFF2-40B4-BE49-F238E27FC236}">
                <a16:creationId xmlns:a16="http://schemas.microsoft.com/office/drawing/2014/main" id="{A28DF8E1-B33D-F73A-2A28-29C159814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DD738-909B-4627-56DD-F90DCA30721A}"/>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2821608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9C3B-7E4D-8C82-82E1-ECBC7B0D1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F1653-4BBD-58F6-DB1D-2D2DEC901A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3E71D-9F3F-AA66-8EF4-BFBC13E06D41}"/>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5" name="Footer Placeholder 4">
            <a:extLst>
              <a:ext uri="{FF2B5EF4-FFF2-40B4-BE49-F238E27FC236}">
                <a16:creationId xmlns:a16="http://schemas.microsoft.com/office/drawing/2014/main" id="{15A8C9AA-4A4A-1715-65E7-9799654C8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7A54A-52C9-E70C-C1EA-42E5FC793411}"/>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3366149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0C7B-3A4B-2F96-9601-F12D450D59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D488-F6F7-2EEB-0E84-F60568B74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900B4E-7E2B-FF97-F8C2-151EBA7BAB74}"/>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5" name="Footer Placeholder 4">
            <a:extLst>
              <a:ext uri="{FF2B5EF4-FFF2-40B4-BE49-F238E27FC236}">
                <a16:creationId xmlns:a16="http://schemas.microsoft.com/office/drawing/2014/main" id="{10E4F78A-7BF3-67E0-E16A-35AC93BBB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22F4-29DF-4DA3-1090-207B991A4F94}"/>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193248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1996-37AC-EC41-5F50-8A5D0054A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2C7D23-BFDE-42E5-C544-085DD7AB33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2B2D9C-61F4-3154-8659-02C7CA17AD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FAA753-98B6-F710-58A9-15A13947E234}"/>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6" name="Footer Placeholder 5">
            <a:extLst>
              <a:ext uri="{FF2B5EF4-FFF2-40B4-BE49-F238E27FC236}">
                <a16:creationId xmlns:a16="http://schemas.microsoft.com/office/drawing/2014/main" id="{018E10AE-46B1-D4B4-0D78-8E916A4701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5CE690-DD70-25E6-73F3-9DFB406B1CCB}"/>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23137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BE8E-390B-C046-FE02-8F7380BE9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D1F2C7-2228-38CB-9096-B5E08EC87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DD0F46-B37D-E962-1560-88345DE283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0EC1F1-C121-81D1-59E5-B56B5C0491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2DA9DC-6C91-B1D9-A77E-92963692AA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5E10B1-94E4-1F2B-A3BE-E9FA063007A4}"/>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8" name="Footer Placeholder 7">
            <a:extLst>
              <a:ext uri="{FF2B5EF4-FFF2-40B4-BE49-F238E27FC236}">
                <a16:creationId xmlns:a16="http://schemas.microsoft.com/office/drawing/2014/main" id="{3F78FCEF-5E03-A8EC-48D6-E769D52A6E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0F2A27-F378-D7D1-45E1-187B73E24310}"/>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4168183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E7FB-0743-3555-65C4-E879507610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99D65F-A01E-A422-E343-D0B3BFD67209}"/>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4" name="Footer Placeholder 3">
            <a:extLst>
              <a:ext uri="{FF2B5EF4-FFF2-40B4-BE49-F238E27FC236}">
                <a16:creationId xmlns:a16="http://schemas.microsoft.com/office/drawing/2014/main" id="{0FF9780F-85FE-04A1-2A87-B3472B730C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451C43-561C-FDC3-6BF9-B5F5DD133779}"/>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191544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2A20D4-89CF-AE27-A1EE-6D4E4E270140}"/>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3" name="Footer Placeholder 2">
            <a:extLst>
              <a:ext uri="{FF2B5EF4-FFF2-40B4-BE49-F238E27FC236}">
                <a16:creationId xmlns:a16="http://schemas.microsoft.com/office/drawing/2014/main" id="{E2C71203-1B84-07DF-F67F-A181E774D6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474E82-4112-9455-6784-ED01778C58B5}"/>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240917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97D0A-3E7E-A1F6-9FFA-A29FE0896B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44506-3DD2-3560-6F3B-B696EDEA12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97AEE-4D4C-14F5-EA89-658C736AC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59DA16-A7B5-3AD9-6493-E24414AA6D31}"/>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6" name="Footer Placeholder 5">
            <a:extLst>
              <a:ext uri="{FF2B5EF4-FFF2-40B4-BE49-F238E27FC236}">
                <a16:creationId xmlns:a16="http://schemas.microsoft.com/office/drawing/2014/main" id="{C59827D3-16BA-E3A3-B1D3-54683C1B0B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154673-7038-E794-95E4-85F974A7BD7B}"/>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395265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35C3-5F35-3A74-CA0D-C0CAFECB3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0C274C-6103-0E0B-3230-27AA623734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0C45B7-A191-3FE4-FF5C-AD5F7ADBD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12194-42A7-6869-DF79-ED68FDF0D41A}"/>
              </a:ext>
            </a:extLst>
          </p:cNvPr>
          <p:cNvSpPr>
            <a:spLocks noGrp="1"/>
          </p:cNvSpPr>
          <p:nvPr>
            <p:ph type="dt" sz="half" idx="10"/>
          </p:nvPr>
        </p:nvSpPr>
        <p:spPr/>
        <p:txBody>
          <a:bodyPr/>
          <a:lstStyle/>
          <a:p>
            <a:fld id="{809DA761-1882-416C-B3AA-1A587ADE37EC}" type="datetimeFigureOut">
              <a:rPr lang="en-US" smtClean="0"/>
              <a:t>12/8/2022</a:t>
            </a:fld>
            <a:endParaRPr lang="en-US"/>
          </a:p>
        </p:txBody>
      </p:sp>
      <p:sp>
        <p:nvSpPr>
          <p:cNvPr id="6" name="Footer Placeholder 5">
            <a:extLst>
              <a:ext uri="{FF2B5EF4-FFF2-40B4-BE49-F238E27FC236}">
                <a16:creationId xmlns:a16="http://schemas.microsoft.com/office/drawing/2014/main" id="{3B72D1E9-97C2-A872-FD0B-CD5DDAB01F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DEE34-DD6F-FE42-F221-6A3E3DE4B0C4}"/>
              </a:ext>
            </a:extLst>
          </p:cNvPr>
          <p:cNvSpPr>
            <a:spLocks noGrp="1"/>
          </p:cNvSpPr>
          <p:nvPr>
            <p:ph type="sldNum" sz="quarter" idx="12"/>
          </p:nvPr>
        </p:nvSpPr>
        <p:spPr/>
        <p:txBody>
          <a:bodyPr/>
          <a:lstStyle/>
          <a:p>
            <a:fld id="{1D384B69-152A-436C-BA6B-683D86BF7D0F}" type="slidenum">
              <a:rPr lang="en-US" smtClean="0"/>
              <a:t>‹#›</a:t>
            </a:fld>
            <a:endParaRPr lang="en-US"/>
          </a:p>
        </p:txBody>
      </p:sp>
    </p:spTree>
    <p:extLst>
      <p:ext uri="{BB962C8B-B14F-4D97-AF65-F5344CB8AC3E}">
        <p14:creationId xmlns:p14="http://schemas.microsoft.com/office/powerpoint/2010/main" val="3836922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6641E-E421-A61A-7977-C0193EFCF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25E1C-1D5E-CF0B-8CDE-702315BBC7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EAE99-14F6-FC0B-EF1F-E76149EFDE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DA761-1882-416C-B3AA-1A587ADE37EC}" type="datetimeFigureOut">
              <a:rPr lang="en-US" smtClean="0"/>
              <a:t>12/8/2022</a:t>
            </a:fld>
            <a:endParaRPr lang="en-US"/>
          </a:p>
        </p:txBody>
      </p:sp>
      <p:sp>
        <p:nvSpPr>
          <p:cNvPr id="5" name="Footer Placeholder 4">
            <a:extLst>
              <a:ext uri="{FF2B5EF4-FFF2-40B4-BE49-F238E27FC236}">
                <a16:creationId xmlns:a16="http://schemas.microsoft.com/office/drawing/2014/main" id="{436C465D-CBC6-B9FE-13D9-53FFA605D4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351DE8-5D56-344C-3350-6567E4EF8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84B69-152A-436C-BA6B-683D86BF7D0F}" type="slidenum">
              <a:rPr lang="en-US" smtClean="0"/>
              <a:t>‹#›</a:t>
            </a:fld>
            <a:endParaRPr lang="en-US"/>
          </a:p>
        </p:txBody>
      </p:sp>
    </p:spTree>
    <p:extLst>
      <p:ext uri="{BB962C8B-B14F-4D97-AF65-F5344CB8AC3E}">
        <p14:creationId xmlns:p14="http://schemas.microsoft.com/office/powerpoint/2010/main" val="3286031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DB4A710E-0FDC-43C6-FF02-29E64F832729}"/>
              </a:ext>
            </a:extLst>
          </p:cNvPr>
          <p:cNvGraphicFramePr>
            <a:graphicFrameLocks noChangeAspect="1"/>
          </p:cNvGraphicFramePr>
          <p:nvPr>
            <p:custDataLst>
              <p:tags r:id="rId1"/>
            </p:custDataLst>
            <p:extLst>
              <p:ext uri="{D42A27DB-BD31-4B8C-83A1-F6EECF244321}">
                <p14:modId xmlns:p14="http://schemas.microsoft.com/office/powerpoint/2010/main" val="3545008375"/>
              </p:ext>
            </p:extLst>
          </p:nvPr>
        </p:nvGraphicFramePr>
        <p:xfrm>
          <a:off x="886351" y="-6600"/>
          <a:ext cx="10313965" cy="6871200"/>
        </p:xfrm>
        <a:graphic>
          <a:graphicData uri="http://schemas.openxmlformats.org/presentationml/2006/ole">
            <mc:AlternateContent xmlns:mc="http://schemas.openxmlformats.org/markup-compatibility/2006">
              <mc:Choice xmlns:v="urn:schemas-microsoft-com:vml" Requires="v">
                <p:oleObj name="Photo Editor Photo" r:id="rId3" imgW="7621064" imgH="5076190" progId="MSPhotoEd.3">
                  <p:embed/>
                </p:oleObj>
              </mc:Choice>
              <mc:Fallback>
                <p:oleObj name="Photo Editor Photo" r:id="rId3" imgW="7621064" imgH="5076190" progId="MSPhotoEd.3">
                  <p:embed/>
                  <p:pic>
                    <p:nvPicPr>
                      <p:cNvPr id="2050" name="Object 2">
                        <a:extLst>
                          <a:ext uri="{FF2B5EF4-FFF2-40B4-BE49-F238E27FC236}">
                            <a16:creationId xmlns:a16="http://schemas.microsoft.com/office/drawing/2014/main" id="{FDBCD360-9812-CD86-1230-2D97E753F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351" y="-6600"/>
                        <a:ext cx="10313965" cy="6871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98691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2977F662-39A8-9D68-5D02-4BED7F01AC0C}"/>
              </a:ext>
            </a:extLst>
          </p:cNvPr>
          <p:cNvGraphicFramePr>
            <a:graphicFrameLocks noChangeAspect="1"/>
          </p:cNvGraphicFramePr>
          <p:nvPr>
            <p:extLst>
              <p:ext uri="{D42A27DB-BD31-4B8C-83A1-F6EECF244321}">
                <p14:modId xmlns:p14="http://schemas.microsoft.com/office/powerpoint/2010/main" val="857787225"/>
              </p:ext>
            </p:extLst>
          </p:nvPr>
        </p:nvGraphicFramePr>
        <p:xfrm>
          <a:off x="2609056" y="0"/>
          <a:ext cx="6973888" cy="6800850"/>
        </p:xfrm>
        <a:graphic>
          <a:graphicData uri="http://schemas.openxmlformats.org/presentationml/2006/ole">
            <mc:AlternateContent xmlns:mc="http://schemas.openxmlformats.org/markup-compatibility/2006">
              <mc:Choice xmlns:v="urn:schemas-microsoft-com:vml" Requires="v">
                <p:oleObj name="Photo Editor Photo" r:id="rId2" imgW="9764488" imgH="9523810" progId="MSPhotoEd.3">
                  <p:embed/>
                </p:oleObj>
              </mc:Choice>
              <mc:Fallback>
                <p:oleObj name="Photo Editor Photo" r:id="rId2" imgW="9764488" imgH="9523810" progId="MSPhotoEd.3">
                  <p:embed/>
                  <p:pic>
                    <p:nvPicPr>
                      <p:cNvPr id="3074" name="Object 2">
                        <a:extLst>
                          <a:ext uri="{FF2B5EF4-FFF2-40B4-BE49-F238E27FC236}">
                            <a16:creationId xmlns:a16="http://schemas.microsoft.com/office/drawing/2014/main" id="{C06B271B-26A7-A375-B69E-22E47697D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056" y="0"/>
                        <a:ext cx="6973888"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1295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BCB688F9-F0EC-F43E-30BB-653A90914270}"/>
              </a:ext>
            </a:extLst>
          </p:cNvPr>
          <p:cNvGraphicFramePr>
            <a:graphicFrameLocks noChangeAspect="1"/>
          </p:cNvGraphicFramePr>
          <p:nvPr>
            <p:extLst>
              <p:ext uri="{D42A27DB-BD31-4B8C-83A1-F6EECF244321}">
                <p14:modId xmlns:p14="http://schemas.microsoft.com/office/powerpoint/2010/main" val="1246987627"/>
              </p:ext>
            </p:extLst>
          </p:nvPr>
        </p:nvGraphicFramePr>
        <p:xfrm>
          <a:off x="2738525" y="0"/>
          <a:ext cx="7112000" cy="6792913"/>
        </p:xfrm>
        <a:graphic>
          <a:graphicData uri="http://schemas.openxmlformats.org/presentationml/2006/ole">
            <mc:AlternateContent xmlns:mc="http://schemas.openxmlformats.org/markup-compatibility/2006">
              <mc:Choice xmlns:v="urn:schemas-microsoft-com:vml" Requires="v">
                <p:oleObj name="Photo Editor Photo" r:id="rId2" imgW="9971429" imgH="9523810" progId="MSPhotoEd.3">
                  <p:embed/>
                </p:oleObj>
              </mc:Choice>
              <mc:Fallback>
                <p:oleObj name="Photo Editor Photo" r:id="rId2" imgW="9971429" imgH="9523810" progId="MSPhotoEd.3">
                  <p:embed/>
                  <p:pic>
                    <p:nvPicPr>
                      <p:cNvPr id="4098" name="Object 2">
                        <a:extLst>
                          <a:ext uri="{FF2B5EF4-FFF2-40B4-BE49-F238E27FC236}">
                            <a16:creationId xmlns:a16="http://schemas.microsoft.com/office/drawing/2014/main" id="{07BC7419-BF31-A231-B614-B49B86B5F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525" y="0"/>
                        <a:ext cx="7112000" cy="679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81858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A3E1-66C3-7EE8-B806-7B73D6B06DE9}"/>
              </a:ext>
            </a:extLst>
          </p:cNvPr>
          <p:cNvSpPr>
            <a:spLocks noGrp="1"/>
          </p:cNvSpPr>
          <p:nvPr>
            <p:ph type="ctrTitle"/>
          </p:nvPr>
        </p:nvSpPr>
        <p:spPr>
          <a:xfrm>
            <a:off x="1524000" y="173905"/>
            <a:ext cx="9144000" cy="1840020"/>
          </a:xfrm>
        </p:spPr>
        <p:txBody>
          <a:bodyPr/>
          <a:lstStyle/>
          <a:p>
            <a:r>
              <a:rPr lang="en-US" dirty="0"/>
              <a:t>Primary Mission of Webb Telescope</a:t>
            </a:r>
          </a:p>
        </p:txBody>
      </p:sp>
      <p:sp>
        <p:nvSpPr>
          <p:cNvPr id="3" name="Subtitle 2">
            <a:extLst>
              <a:ext uri="{FF2B5EF4-FFF2-40B4-BE49-F238E27FC236}">
                <a16:creationId xmlns:a16="http://schemas.microsoft.com/office/drawing/2014/main" id="{04507366-1820-C494-71FE-7F01696E519F}"/>
              </a:ext>
            </a:extLst>
          </p:cNvPr>
          <p:cNvSpPr>
            <a:spLocks noGrp="1"/>
          </p:cNvSpPr>
          <p:nvPr>
            <p:ph type="subTitle" idx="1"/>
          </p:nvPr>
        </p:nvSpPr>
        <p:spPr>
          <a:xfrm>
            <a:off x="1524000" y="2013925"/>
            <a:ext cx="9144000" cy="4790782"/>
          </a:xfrm>
        </p:spPr>
        <p:txBody>
          <a:bodyPr>
            <a:noAutofit/>
          </a:bodyPr>
          <a:lstStyle/>
          <a:p>
            <a:pPr marL="342900" indent="-342900" algn="l">
              <a:buFont typeface="Arial" panose="020B0604020202020204" pitchFamily="34" charset="0"/>
              <a:buChar char="•"/>
            </a:pPr>
            <a:r>
              <a:rPr lang="en-US" sz="3200" dirty="0"/>
              <a:t>Webb can collect light from 180 million years after the Big Bang whereas Hubble can see back to 400 million years after the Big Bang. The earliest stars are estimated to have formed 100 to 180 million years after the Big Bang and galaxies formed about 270 million years after the Big Bang. </a:t>
            </a:r>
          </a:p>
          <a:p>
            <a:pPr marL="342900" indent="-342900" algn="l">
              <a:buFont typeface="Arial" panose="020B0604020202020204" pitchFamily="34" charset="0"/>
              <a:buChar char="•"/>
            </a:pPr>
            <a:r>
              <a:rPr lang="en-US" sz="3200" dirty="0"/>
              <a:t>Webb’s infrared spectroscopy will be able to detect if there is water in the atmosphere of extra-solar planets. This would be one condition for life to exist on other planets.</a:t>
            </a:r>
          </a:p>
        </p:txBody>
      </p:sp>
    </p:spTree>
    <p:extLst>
      <p:ext uri="{BB962C8B-B14F-4D97-AF65-F5344CB8AC3E}">
        <p14:creationId xmlns:p14="http://schemas.microsoft.com/office/powerpoint/2010/main" val="3060378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7F9BE-3A08-6833-2717-A09CBC648499}"/>
              </a:ext>
            </a:extLst>
          </p:cNvPr>
          <p:cNvSpPr>
            <a:spLocks noGrp="1"/>
          </p:cNvSpPr>
          <p:nvPr>
            <p:ph type="ctrTitle"/>
          </p:nvPr>
        </p:nvSpPr>
        <p:spPr>
          <a:xfrm>
            <a:off x="1524000" y="400050"/>
            <a:ext cx="9144000" cy="1133475"/>
          </a:xfrm>
        </p:spPr>
        <p:txBody>
          <a:bodyPr/>
          <a:lstStyle/>
          <a:p>
            <a:r>
              <a:rPr lang="en-US" dirty="0"/>
              <a:t>Water Absorption Spectra</a:t>
            </a:r>
          </a:p>
        </p:txBody>
      </p:sp>
      <p:sp>
        <p:nvSpPr>
          <p:cNvPr id="3" name="Subtitle 2">
            <a:extLst>
              <a:ext uri="{FF2B5EF4-FFF2-40B4-BE49-F238E27FC236}">
                <a16:creationId xmlns:a16="http://schemas.microsoft.com/office/drawing/2014/main" id="{7A5B6457-D8A3-C8F6-D468-888A9C4D165C}"/>
              </a:ext>
            </a:extLst>
          </p:cNvPr>
          <p:cNvSpPr>
            <a:spLocks noGrp="1"/>
          </p:cNvSpPr>
          <p:nvPr>
            <p:ph type="subTitle" idx="1"/>
          </p:nvPr>
        </p:nvSpPr>
        <p:spPr>
          <a:xfrm>
            <a:off x="1524000" y="1809749"/>
            <a:ext cx="9144000" cy="3838575"/>
          </a:xfrm>
        </p:spPr>
        <p:txBody>
          <a:bodyPr>
            <a:normAutofit/>
          </a:bodyPr>
          <a:lstStyle/>
          <a:p>
            <a:r>
              <a:rPr lang="en-US" sz="3600" b="0" i="0" dirty="0">
                <a:solidFill>
                  <a:srgbClr val="202124"/>
                </a:solidFill>
                <a:effectLst/>
                <a:latin typeface="Roboto" panose="02000000000000000000" pitchFamily="2" charset="0"/>
              </a:rPr>
              <a:t>Strong water vapor absorption bands occur at wavelengths around 2500, 1950 and 1450 nanometers (nm), with weaker absorption around 1200 and 970 nm, and three additional sets of water-vapor absorption lines near 930, 820, and 730 nm, all in the infrared spectrum.</a:t>
            </a:r>
            <a:endParaRPr lang="en-US" sz="3600" dirty="0"/>
          </a:p>
        </p:txBody>
      </p:sp>
    </p:spTree>
    <p:extLst>
      <p:ext uri="{BB962C8B-B14F-4D97-AF65-F5344CB8AC3E}">
        <p14:creationId xmlns:p14="http://schemas.microsoft.com/office/powerpoint/2010/main" val="267420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74AB8C7-E83F-19D9-A3E8-C9BEC8300161}"/>
              </a:ext>
            </a:extLst>
          </p:cNvPr>
          <p:cNvGraphicFramePr>
            <a:graphicFrameLocks noChangeAspect="1"/>
          </p:cNvGraphicFramePr>
          <p:nvPr>
            <p:extLst>
              <p:ext uri="{D42A27DB-BD31-4B8C-83A1-F6EECF244321}">
                <p14:modId xmlns:p14="http://schemas.microsoft.com/office/powerpoint/2010/main" val="1096129527"/>
              </p:ext>
            </p:extLst>
          </p:nvPr>
        </p:nvGraphicFramePr>
        <p:xfrm>
          <a:off x="-50488" y="0"/>
          <a:ext cx="12242488" cy="6857999"/>
        </p:xfrm>
        <a:graphic>
          <a:graphicData uri="http://schemas.openxmlformats.org/presentationml/2006/ole">
            <mc:AlternateContent xmlns:mc="http://schemas.openxmlformats.org/markup-compatibility/2006">
              <mc:Choice xmlns:v="urn:schemas-microsoft-com:vml" Requires="v">
                <p:oleObj r:id="rId2" imgW="9150202" imgH="6175281" progId="">
                  <p:embed/>
                </p:oleObj>
              </mc:Choice>
              <mc:Fallback>
                <p:oleObj r:id="rId2" imgW="9150202" imgH="6175281" progId="">
                  <p:embed/>
                  <p:pic>
                    <p:nvPicPr>
                      <p:cNvPr id="0" name=""/>
                      <p:cNvPicPr/>
                      <p:nvPr/>
                    </p:nvPicPr>
                    <p:blipFill>
                      <a:blip r:embed="rId3"/>
                      <a:stretch>
                        <a:fillRect/>
                      </a:stretch>
                    </p:blipFill>
                    <p:spPr>
                      <a:xfrm>
                        <a:off x="-50488" y="0"/>
                        <a:ext cx="12242488" cy="6857999"/>
                      </a:xfrm>
                      <a:prstGeom prst="rect">
                        <a:avLst/>
                      </a:prstGeom>
                    </p:spPr>
                  </p:pic>
                </p:oleObj>
              </mc:Fallback>
            </mc:AlternateContent>
          </a:graphicData>
        </a:graphic>
      </p:graphicFrame>
    </p:spTree>
    <p:extLst>
      <p:ext uri="{BB962C8B-B14F-4D97-AF65-F5344CB8AC3E}">
        <p14:creationId xmlns:p14="http://schemas.microsoft.com/office/powerpoint/2010/main" val="75280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0802-2C14-9B0D-341B-9D2A94A880B5}"/>
              </a:ext>
            </a:extLst>
          </p:cNvPr>
          <p:cNvSpPr>
            <a:spLocks noGrp="1"/>
          </p:cNvSpPr>
          <p:nvPr>
            <p:ph type="ctrTitle"/>
          </p:nvPr>
        </p:nvSpPr>
        <p:spPr>
          <a:xfrm>
            <a:off x="538542" y="392687"/>
            <a:ext cx="11157924" cy="847082"/>
          </a:xfrm>
        </p:spPr>
        <p:txBody>
          <a:bodyPr>
            <a:noAutofit/>
          </a:bodyPr>
          <a:lstStyle/>
          <a:p>
            <a:r>
              <a:rPr lang="en-US" sz="4400" dirty="0"/>
              <a:t>James Webb Space Telescope Instruments</a:t>
            </a:r>
          </a:p>
        </p:txBody>
      </p:sp>
      <p:sp>
        <p:nvSpPr>
          <p:cNvPr id="3" name="Subtitle 2">
            <a:extLst>
              <a:ext uri="{FF2B5EF4-FFF2-40B4-BE49-F238E27FC236}">
                <a16:creationId xmlns:a16="http://schemas.microsoft.com/office/drawing/2014/main" id="{654C1827-EC96-A131-0364-F031E618F77A}"/>
              </a:ext>
            </a:extLst>
          </p:cNvPr>
          <p:cNvSpPr>
            <a:spLocks noGrp="1"/>
          </p:cNvSpPr>
          <p:nvPr>
            <p:ph type="subTitle" idx="1"/>
          </p:nvPr>
        </p:nvSpPr>
        <p:spPr>
          <a:xfrm>
            <a:off x="1524000" y="1671725"/>
            <a:ext cx="9144000" cy="4414925"/>
          </a:xfrm>
        </p:spPr>
        <p:txBody>
          <a:bodyPr>
            <a:normAutofit/>
          </a:bodyPr>
          <a:lstStyle/>
          <a:p>
            <a:pPr marL="342900" indent="-342900" algn="l">
              <a:buFont typeface="Arial" panose="020B0604020202020204" pitchFamily="34" charset="0"/>
              <a:buChar char="•"/>
            </a:pPr>
            <a:r>
              <a:rPr lang="en-US" sz="3200" dirty="0"/>
              <a:t>Mid-Infrared Instrument (MIRI)</a:t>
            </a:r>
          </a:p>
          <a:p>
            <a:pPr marL="342900" indent="-342900" algn="l">
              <a:buFont typeface="Arial" panose="020B0604020202020204" pitchFamily="34" charset="0"/>
              <a:buChar char="•"/>
            </a:pPr>
            <a:r>
              <a:rPr lang="en-US" sz="3200" dirty="0"/>
              <a:t>Near-Infrared Instrument (</a:t>
            </a:r>
            <a:r>
              <a:rPr lang="en-US" sz="3200" dirty="0" err="1"/>
              <a:t>NIRCam</a:t>
            </a:r>
            <a:r>
              <a:rPr lang="en-US" sz="3200" dirty="0"/>
              <a:t>)</a:t>
            </a:r>
          </a:p>
          <a:p>
            <a:pPr marL="342900" indent="-342900" algn="l">
              <a:buFont typeface="Arial" panose="020B0604020202020204" pitchFamily="34" charset="0"/>
              <a:buChar char="•"/>
            </a:pPr>
            <a:r>
              <a:rPr lang="en-US" sz="3200" dirty="0"/>
              <a:t>Near-Infrared Spectrograph (</a:t>
            </a:r>
            <a:r>
              <a:rPr lang="en-US" sz="3200" dirty="0" err="1"/>
              <a:t>NIRSpec</a:t>
            </a:r>
            <a:r>
              <a:rPr lang="en-US" sz="3200" dirty="0"/>
              <a:t>)</a:t>
            </a:r>
          </a:p>
          <a:p>
            <a:pPr marL="342900" indent="-342900" algn="l">
              <a:buFont typeface="Arial" panose="020B0604020202020204" pitchFamily="34" charset="0"/>
              <a:buChar char="•"/>
            </a:pPr>
            <a:r>
              <a:rPr lang="en-US" sz="3200" dirty="0"/>
              <a:t>Near-Infrared Images and </a:t>
            </a:r>
            <a:r>
              <a:rPr lang="en-US" sz="3200" dirty="0" err="1"/>
              <a:t>Slitless</a:t>
            </a:r>
            <a:r>
              <a:rPr lang="en-US" sz="3200" dirty="0"/>
              <a:t> Spectrograph/Fine Guidance Sensor (NIRISS/FGS)</a:t>
            </a:r>
          </a:p>
          <a:p>
            <a:pPr marL="342900" indent="-342900" algn="l">
              <a:buFont typeface="Arial" panose="020B0604020202020204" pitchFamily="34" charset="0"/>
              <a:buChar char="•"/>
            </a:pPr>
            <a:endParaRPr lang="en-US" sz="3200" dirty="0"/>
          </a:p>
          <a:p>
            <a:pPr algn="l"/>
            <a:r>
              <a:rPr lang="en-US" sz="3200" dirty="0"/>
              <a:t>All four of these instruments have spectrographs while three of them have cameras.</a:t>
            </a:r>
          </a:p>
        </p:txBody>
      </p:sp>
    </p:spTree>
    <p:extLst>
      <p:ext uri="{BB962C8B-B14F-4D97-AF65-F5344CB8AC3E}">
        <p14:creationId xmlns:p14="http://schemas.microsoft.com/office/powerpoint/2010/main" val="36911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4BCCE-4AD9-4D0C-0EED-399F95E31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1" y="0"/>
            <a:ext cx="10065558" cy="6858000"/>
          </a:xfrm>
          <a:prstGeom prst="rect">
            <a:avLst/>
          </a:prstGeom>
        </p:spPr>
      </p:pic>
    </p:spTree>
    <p:extLst>
      <p:ext uri="{BB962C8B-B14F-4D97-AF65-F5344CB8AC3E}">
        <p14:creationId xmlns:p14="http://schemas.microsoft.com/office/powerpoint/2010/main" val="315275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CDBC86-9D5B-4ABD-2062-3CF50FE46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472"/>
            <a:ext cx="12192000" cy="5909056"/>
          </a:xfrm>
          <a:prstGeom prst="rect">
            <a:avLst/>
          </a:prstGeom>
        </p:spPr>
      </p:pic>
    </p:spTree>
    <p:extLst>
      <p:ext uri="{BB962C8B-B14F-4D97-AF65-F5344CB8AC3E}">
        <p14:creationId xmlns:p14="http://schemas.microsoft.com/office/powerpoint/2010/main" val="1109092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undulating, translucent star-forming region in the Carina Nebula is shown in this Webb image, hued in ambers and blues; foreground stars with diffraction spikes can be seen, as can a speckling of background points of light through the cloudy nebula">
            <a:extLst>
              <a:ext uri="{FF2B5EF4-FFF2-40B4-BE49-F238E27FC236}">
                <a16:creationId xmlns:a16="http://schemas.microsoft.com/office/drawing/2014/main" id="{AA4BEB34-9EED-1DE9-21E3-50F66949B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0" y="0"/>
            <a:ext cx="118511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15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galaxies in Stephan's Quintet appear as purple-pink swirls against the blackness of space in this JWST image; some foreground stars appear with diffraction spikes from the telescope's mirrors; numerous other galaxies and stars bespangle the image">
            <a:extLst>
              <a:ext uri="{FF2B5EF4-FFF2-40B4-BE49-F238E27FC236}">
                <a16:creationId xmlns:a16="http://schemas.microsoft.com/office/drawing/2014/main" id="{BA0325CA-A809-F2B1-6684-D24D248F8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775" y="0"/>
            <a:ext cx="7156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393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mes Webb Space Telescope - Wikipedia">
            <a:extLst>
              <a:ext uri="{FF2B5EF4-FFF2-40B4-BE49-F238E27FC236}">
                <a16:creationId xmlns:a16="http://schemas.microsoft.com/office/drawing/2014/main" id="{7AFE700B-5744-2BC8-9BBD-186623983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779" y="19699"/>
            <a:ext cx="7981450" cy="683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de-by-side views of Southern Ring planetary nebula as seen by Webb telescope (NIRCam, left; MIRI, right) against black backdrop of space; a bright star appears at center in both images, surrounded by an undulating ring of gas">
            <a:extLst>
              <a:ext uri="{FF2B5EF4-FFF2-40B4-BE49-F238E27FC236}">
                <a16:creationId xmlns:a16="http://schemas.microsoft.com/office/drawing/2014/main" id="{A6D428BB-EE9B-06BC-1C1D-52D5D3847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250"/>
            <a:ext cx="12192980" cy="565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0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29673D-E799-3759-9208-5FACF3192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58" y="0"/>
            <a:ext cx="10776457" cy="6858000"/>
          </a:xfrm>
          <a:prstGeom prst="rect">
            <a:avLst/>
          </a:prstGeom>
        </p:spPr>
      </p:pic>
    </p:spTree>
    <p:extLst>
      <p:ext uri="{BB962C8B-B14F-4D97-AF65-F5344CB8AC3E}">
        <p14:creationId xmlns:p14="http://schemas.microsoft.com/office/powerpoint/2010/main" val="2210370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DDBA3-CA2B-8F93-A20A-06E9A3A01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4681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C1C5-58E7-FBBA-9AFC-89E0D9AA888B}"/>
              </a:ext>
            </a:extLst>
          </p:cNvPr>
          <p:cNvSpPr>
            <a:spLocks noGrp="1"/>
          </p:cNvSpPr>
          <p:nvPr>
            <p:ph type="ctrTitle"/>
          </p:nvPr>
        </p:nvSpPr>
        <p:spPr>
          <a:xfrm>
            <a:off x="1524000" y="577811"/>
            <a:ext cx="9144000" cy="1065865"/>
          </a:xfrm>
        </p:spPr>
        <p:txBody>
          <a:bodyPr/>
          <a:lstStyle/>
          <a:p>
            <a:r>
              <a:rPr lang="en-US" b="1" dirty="0"/>
              <a:t>James Webb Space Telescope</a:t>
            </a:r>
          </a:p>
        </p:txBody>
      </p:sp>
      <p:sp>
        <p:nvSpPr>
          <p:cNvPr id="3" name="Subtitle 2">
            <a:extLst>
              <a:ext uri="{FF2B5EF4-FFF2-40B4-BE49-F238E27FC236}">
                <a16:creationId xmlns:a16="http://schemas.microsoft.com/office/drawing/2014/main" id="{CC790090-8B55-EDDB-6CAF-AE7039B4C3B6}"/>
              </a:ext>
            </a:extLst>
          </p:cNvPr>
          <p:cNvSpPr>
            <a:spLocks noGrp="1"/>
          </p:cNvSpPr>
          <p:nvPr>
            <p:ph type="subTitle" idx="1"/>
          </p:nvPr>
        </p:nvSpPr>
        <p:spPr>
          <a:xfrm>
            <a:off x="1524000" y="1795141"/>
            <a:ext cx="9144000" cy="4325168"/>
          </a:xfrm>
        </p:spPr>
        <p:txBody>
          <a:bodyPr/>
          <a:lstStyle/>
          <a:p>
            <a:pPr marL="342900" indent="-342900" algn="l">
              <a:buFont typeface="Arial" panose="020B0604020202020204" pitchFamily="34" charset="0"/>
              <a:buChar char="•"/>
            </a:pPr>
            <a:r>
              <a:rPr lang="en-US" dirty="0"/>
              <a:t>Launched December 25, 2021</a:t>
            </a:r>
          </a:p>
          <a:p>
            <a:pPr marL="342900" indent="-342900" algn="l">
              <a:buFont typeface="Arial" panose="020B0604020202020204" pitchFamily="34" charset="0"/>
              <a:buChar char="•"/>
            </a:pPr>
            <a:r>
              <a:rPr lang="en-US" dirty="0"/>
              <a:t>6.5 meter diameter mirror (12 ft) made of gold plated beryllium (Hubble’s mirror is 2.5 meters in diameter)</a:t>
            </a:r>
          </a:p>
          <a:p>
            <a:pPr marL="342900" indent="-342900" algn="l">
              <a:buFont typeface="Arial" panose="020B0604020202020204" pitchFamily="34" charset="0"/>
              <a:buChar char="•"/>
            </a:pPr>
            <a:r>
              <a:rPr lang="en-US" dirty="0"/>
              <a:t>Webb observes red through mid-infrared light (0.8 -2.5 micrometer wavelength) (Hubble observes near ultraviolet, visible and near infrared light)</a:t>
            </a:r>
          </a:p>
          <a:p>
            <a:pPr marL="342900" indent="-342900" algn="l">
              <a:buFont typeface="Arial" panose="020B0604020202020204" pitchFamily="34" charset="0"/>
              <a:buChar char="•"/>
            </a:pPr>
            <a:r>
              <a:rPr lang="en-US" dirty="0"/>
              <a:t>18 hexagonal mirror segments positioned by 132 motors</a:t>
            </a:r>
          </a:p>
          <a:p>
            <a:pPr marL="342900" indent="-342900" algn="l">
              <a:buFont typeface="Arial" panose="020B0604020202020204" pitchFamily="34" charset="0"/>
              <a:buChar char="•"/>
            </a:pPr>
            <a:r>
              <a:rPr lang="en-US" dirty="0"/>
              <a:t>A 5-layer sunshield made of Aluminum coated Kapton E film keeps the telescope at a temperature of 50 Kelvin (-370 Fahrenheit)</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167732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223A4-F222-1039-4E79-655792E7AF2D}"/>
              </a:ext>
            </a:extLst>
          </p:cNvPr>
          <p:cNvSpPr>
            <a:spLocks noGrp="1"/>
          </p:cNvSpPr>
          <p:nvPr>
            <p:ph type="ctrTitle"/>
          </p:nvPr>
        </p:nvSpPr>
        <p:spPr>
          <a:xfrm>
            <a:off x="1524000" y="319760"/>
            <a:ext cx="9144000" cy="1166841"/>
          </a:xfrm>
        </p:spPr>
        <p:txBody>
          <a:bodyPr/>
          <a:lstStyle/>
          <a:p>
            <a:r>
              <a:rPr lang="en-US" dirty="0"/>
              <a:t>Space Telescopes</a:t>
            </a:r>
          </a:p>
        </p:txBody>
      </p:sp>
      <p:sp>
        <p:nvSpPr>
          <p:cNvPr id="3" name="Subtitle 2">
            <a:extLst>
              <a:ext uri="{FF2B5EF4-FFF2-40B4-BE49-F238E27FC236}">
                <a16:creationId xmlns:a16="http://schemas.microsoft.com/office/drawing/2014/main" id="{AF893754-8572-8B97-E10B-0A6E4EB5EFC1}"/>
              </a:ext>
            </a:extLst>
          </p:cNvPr>
          <p:cNvSpPr>
            <a:spLocks noGrp="1"/>
          </p:cNvSpPr>
          <p:nvPr>
            <p:ph type="subTitle" idx="1"/>
          </p:nvPr>
        </p:nvSpPr>
        <p:spPr>
          <a:xfrm>
            <a:off x="1524000" y="1688555"/>
            <a:ext cx="9144000" cy="4987126"/>
          </a:xfrm>
        </p:spPr>
        <p:txBody>
          <a:bodyPr/>
          <a:lstStyle/>
          <a:p>
            <a:pPr marL="342900" indent="-342900" algn="l">
              <a:buFont typeface="Arial" panose="020B0604020202020204" pitchFamily="34" charset="0"/>
              <a:buChar char="•"/>
            </a:pPr>
            <a:r>
              <a:rPr lang="en-US" dirty="0"/>
              <a:t>The first telescope put into space was the Gamma Ray telescope Proton-1 by the USSR in 1965.</a:t>
            </a:r>
          </a:p>
          <a:p>
            <a:pPr marL="342900" indent="-342900" algn="l">
              <a:buFont typeface="Arial" panose="020B0604020202020204" pitchFamily="34" charset="0"/>
              <a:buChar char="•"/>
            </a:pPr>
            <a:r>
              <a:rPr lang="en-US" dirty="0"/>
              <a:t>The first visible light space telescope was the </a:t>
            </a:r>
            <a:r>
              <a:rPr lang="en-US" dirty="0" err="1"/>
              <a:t>Hipparcos</a:t>
            </a:r>
            <a:r>
              <a:rPr lang="en-US" dirty="0"/>
              <a:t> by EAS in 1989.</a:t>
            </a:r>
          </a:p>
          <a:p>
            <a:pPr marL="342900" indent="-342900" algn="l">
              <a:buFont typeface="Arial" panose="020B0604020202020204" pitchFamily="34" charset="0"/>
              <a:buChar char="•"/>
            </a:pPr>
            <a:r>
              <a:rPr lang="en-US" dirty="0"/>
              <a:t>Hubble was a joint NASA, EAS mission launched in 1990. The mirror was corrected in 1993.</a:t>
            </a:r>
          </a:p>
          <a:p>
            <a:pPr marL="342900" indent="-342900" algn="l">
              <a:buFont typeface="Arial" panose="020B0604020202020204" pitchFamily="34" charset="0"/>
              <a:buChar char="•"/>
            </a:pPr>
            <a:r>
              <a:rPr lang="en-US" dirty="0"/>
              <a:t>NASA launched the Chandra X-Ray telescope in 1999.</a:t>
            </a:r>
          </a:p>
          <a:p>
            <a:pPr marL="342900" indent="-342900" algn="l">
              <a:buFont typeface="Arial" panose="020B0604020202020204" pitchFamily="34" charset="0"/>
              <a:buChar char="•"/>
            </a:pPr>
            <a:r>
              <a:rPr lang="en-US" dirty="0"/>
              <a:t>NASA launched the Compton Gamma Ray Observatory in 2000.</a:t>
            </a:r>
          </a:p>
          <a:p>
            <a:pPr marL="342900" indent="-342900" algn="l">
              <a:buFont typeface="Arial" panose="020B0604020202020204" pitchFamily="34" charset="0"/>
              <a:buChar char="•"/>
            </a:pPr>
            <a:r>
              <a:rPr lang="en-US" dirty="0"/>
              <a:t>NASA launched the Spitzer Infrared telescope in 2003.</a:t>
            </a:r>
          </a:p>
          <a:p>
            <a:pPr marL="342900" indent="-342900" algn="l">
              <a:buFont typeface="Arial" panose="020B0604020202020204" pitchFamily="34" charset="0"/>
              <a:buChar char="•"/>
            </a:pPr>
            <a:r>
              <a:rPr lang="en-US" dirty="0"/>
              <a:t>NASA launched the Kepler visible light photometer telescope in 2009. It found 2662 planets in other solar systems.</a:t>
            </a:r>
          </a:p>
          <a:p>
            <a:pPr marL="342900" indent="-342900" algn="l">
              <a:buFont typeface="Arial" panose="020B0604020202020204" pitchFamily="34" charset="0"/>
              <a:buChar char="•"/>
            </a:pPr>
            <a:r>
              <a:rPr lang="en-US" dirty="0"/>
              <a:t>There have been over 20 space telescopes.</a:t>
            </a:r>
          </a:p>
        </p:txBody>
      </p:sp>
    </p:spTree>
    <p:extLst>
      <p:ext uri="{BB962C8B-B14F-4D97-AF65-F5344CB8AC3E}">
        <p14:creationId xmlns:p14="http://schemas.microsoft.com/office/powerpoint/2010/main" val="158905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5777B31-574F-9CB3-4F5A-67B2E01A4179}"/>
              </a:ext>
            </a:extLst>
          </p:cNvPr>
          <p:cNvGraphicFramePr>
            <a:graphicFrameLocks noChangeAspect="1"/>
          </p:cNvGraphicFramePr>
          <p:nvPr>
            <p:extLst>
              <p:ext uri="{D42A27DB-BD31-4B8C-83A1-F6EECF244321}">
                <p14:modId xmlns:p14="http://schemas.microsoft.com/office/powerpoint/2010/main" val="3115391707"/>
              </p:ext>
            </p:extLst>
          </p:nvPr>
        </p:nvGraphicFramePr>
        <p:xfrm>
          <a:off x="1484313" y="11113"/>
          <a:ext cx="9223375" cy="6835775"/>
        </p:xfrm>
        <a:graphic>
          <a:graphicData uri="http://schemas.openxmlformats.org/presentationml/2006/ole">
            <mc:AlternateContent xmlns:mc="http://schemas.openxmlformats.org/markup-compatibility/2006">
              <mc:Choice xmlns:v="urn:schemas-microsoft-com:vml" Requires="v">
                <p:oleObj r:id="rId2" imgW="9223248" imgH="6835386" progId="">
                  <p:embed/>
                </p:oleObj>
              </mc:Choice>
              <mc:Fallback>
                <p:oleObj r:id="rId2" imgW="9223248" imgH="6835386" progId="">
                  <p:embed/>
                  <p:pic>
                    <p:nvPicPr>
                      <p:cNvPr id="0" name=""/>
                      <p:cNvPicPr/>
                      <p:nvPr/>
                    </p:nvPicPr>
                    <p:blipFill>
                      <a:blip r:embed="rId3"/>
                      <a:stretch>
                        <a:fillRect/>
                      </a:stretch>
                    </p:blipFill>
                    <p:spPr>
                      <a:xfrm>
                        <a:off x="1484313" y="11113"/>
                        <a:ext cx="9223375" cy="6835775"/>
                      </a:xfrm>
                      <a:prstGeom prst="rect">
                        <a:avLst/>
                      </a:prstGeom>
                    </p:spPr>
                  </p:pic>
                </p:oleObj>
              </mc:Fallback>
            </mc:AlternateContent>
          </a:graphicData>
        </a:graphic>
      </p:graphicFrame>
    </p:spTree>
    <p:extLst>
      <p:ext uri="{BB962C8B-B14F-4D97-AF65-F5344CB8AC3E}">
        <p14:creationId xmlns:p14="http://schemas.microsoft.com/office/powerpoint/2010/main" val="179668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3F64F-B209-8E44-58A2-4B1849EAB569}"/>
              </a:ext>
            </a:extLst>
          </p:cNvPr>
          <p:cNvPicPr>
            <a:picLocks noChangeAspect="1"/>
          </p:cNvPicPr>
          <p:nvPr/>
        </p:nvPicPr>
        <p:blipFill>
          <a:blip r:embed="rId2"/>
          <a:stretch>
            <a:fillRect/>
          </a:stretch>
        </p:blipFill>
        <p:spPr>
          <a:xfrm>
            <a:off x="1768325" y="0"/>
            <a:ext cx="8655349" cy="6858000"/>
          </a:xfrm>
          <a:prstGeom prst="rect">
            <a:avLst/>
          </a:prstGeom>
        </p:spPr>
      </p:pic>
    </p:spTree>
    <p:extLst>
      <p:ext uri="{BB962C8B-B14F-4D97-AF65-F5344CB8AC3E}">
        <p14:creationId xmlns:p14="http://schemas.microsoft.com/office/powerpoint/2010/main" val="257488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a:extLst>
              <a:ext uri="{FF2B5EF4-FFF2-40B4-BE49-F238E27FC236}">
                <a16:creationId xmlns:a16="http://schemas.microsoft.com/office/drawing/2014/main" id="{2DC1F571-F282-8F4E-7E73-AEF9853DCD86}"/>
              </a:ext>
            </a:extLst>
          </p:cNvPr>
          <p:cNvGraphicFramePr>
            <a:graphicFrameLocks noChangeAspect="1"/>
          </p:cNvGraphicFramePr>
          <p:nvPr/>
        </p:nvGraphicFramePr>
        <p:xfrm>
          <a:off x="1524000" y="3657601"/>
          <a:ext cx="9113838" cy="2187575"/>
        </p:xfrm>
        <a:graphic>
          <a:graphicData uri="http://schemas.openxmlformats.org/presentationml/2006/ole">
            <mc:AlternateContent xmlns:mc="http://schemas.openxmlformats.org/markup-compatibility/2006">
              <mc:Choice xmlns:v="urn:schemas-microsoft-com:vml" Requires="v">
                <p:oleObj name="Photo Editor Photo" r:id="rId2" imgW="13336862" imgH="3200000" progId="MSPhotoEd.3">
                  <p:embed/>
                </p:oleObj>
              </mc:Choice>
              <mc:Fallback>
                <p:oleObj name="Photo Editor Photo" r:id="rId2" imgW="13336862" imgH="3200000" progId="MSPhotoEd.3">
                  <p:embed/>
                  <p:pic>
                    <p:nvPicPr>
                      <p:cNvPr id="8194" name="Object 2">
                        <a:extLst>
                          <a:ext uri="{FF2B5EF4-FFF2-40B4-BE49-F238E27FC236}">
                            <a16:creationId xmlns:a16="http://schemas.microsoft.com/office/drawing/2014/main" id="{2DC1F571-F282-8F4E-7E73-AEF9853DC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57601"/>
                        <a:ext cx="911383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Rectangle 3">
            <a:extLst>
              <a:ext uri="{FF2B5EF4-FFF2-40B4-BE49-F238E27FC236}">
                <a16:creationId xmlns:a16="http://schemas.microsoft.com/office/drawing/2014/main" id="{959FF212-2B2B-B463-FE88-B3A1A5377467}"/>
              </a:ext>
            </a:extLst>
          </p:cNvPr>
          <p:cNvSpPr>
            <a:spLocks noGrp="1" noChangeArrowheads="1"/>
          </p:cNvSpPr>
          <p:nvPr>
            <p:ph type="title"/>
          </p:nvPr>
        </p:nvSpPr>
        <p:spPr>
          <a:xfrm>
            <a:off x="2209800" y="609600"/>
            <a:ext cx="7772400" cy="2209800"/>
          </a:xfrm>
        </p:spPr>
        <p:txBody>
          <a:bodyPr/>
          <a:lstStyle/>
          <a:p>
            <a:pPr eaLnBrk="1" hangingPunct="1"/>
            <a:r>
              <a:rPr lang="en-US" altLang="en-US"/>
              <a:t>The atmosphere is transparent to only certain wavelengths of light as shown below.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440ED5C-30BD-8144-F95E-2702E94D98F9}"/>
              </a:ext>
            </a:extLst>
          </p:cNvPr>
          <p:cNvSpPr>
            <a:spLocks noGrp="1" noChangeArrowheads="1"/>
          </p:cNvSpPr>
          <p:nvPr>
            <p:ph type="title"/>
          </p:nvPr>
        </p:nvSpPr>
        <p:spPr>
          <a:xfrm>
            <a:off x="2209800" y="304800"/>
            <a:ext cx="7772400" cy="1752600"/>
          </a:xfrm>
        </p:spPr>
        <p:txBody>
          <a:bodyPr>
            <a:normAutofit fontScale="90000"/>
          </a:bodyPr>
          <a:lstStyle/>
          <a:p>
            <a:pPr eaLnBrk="1" hangingPunct="1"/>
            <a:r>
              <a:rPr lang="en-US" altLang="en-US"/>
              <a:t>The following information can  be determined from the spectrum of a star:</a:t>
            </a:r>
          </a:p>
        </p:txBody>
      </p:sp>
      <p:sp>
        <p:nvSpPr>
          <p:cNvPr id="36867" name="Rectangle 3">
            <a:extLst>
              <a:ext uri="{FF2B5EF4-FFF2-40B4-BE49-F238E27FC236}">
                <a16:creationId xmlns:a16="http://schemas.microsoft.com/office/drawing/2014/main" id="{5F297374-094F-C662-9A8A-AC2FB20916CE}"/>
              </a:ext>
            </a:extLst>
          </p:cNvPr>
          <p:cNvSpPr>
            <a:spLocks noGrp="1" noChangeArrowheads="1"/>
          </p:cNvSpPr>
          <p:nvPr>
            <p:ph type="body" idx="1"/>
          </p:nvPr>
        </p:nvSpPr>
        <p:spPr>
          <a:xfrm>
            <a:off x="2209800" y="2286000"/>
            <a:ext cx="7772400" cy="4267200"/>
          </a:xfrm>
        </p:spPr>
        <p:txBody>
          <a:bodyPr/>
          <a:lstStyle/>
          <a:p>
            <a:pPr eaLnBrk="1" hangingPunct="1"/>
            <a:r>
              <a:rPr lang="en-US" altLang="en-US"/>
              <a:t>The surface temperature of the star</a:t>
            </a:r>
          </a:p>
          <a:p>
            <a:pPr eaLnBrk="1" hangingPunct="1"/>
            <a:r>
              <a:rPr lang="en-US" altLang="en-US"/>
              <a:t>The power radiated per unit area from the surface of the star</a:t>
            </a:r>
          </a:p>
          <a:p>
            <a:pPr eaLnBrk="1" hangingPunct="1"/>
            <a:r>
              <a:rPr lang="en-US" altLang="en-US"/>
              <a:t>The chemical composition of the atmosphere of the star</a:t>
            </a:r>
          </a:p>
          <a:p>
            <a:pPr eaLnBrk="1" hangingPunct="1"/>
            <a:r>
              <a:rPr lang="en-US" altLang="en-US"/>
              <a:t>Whether the star is moving towards us or away from us and at what speed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06FBCDA0-C3FE-2AC7-C579-578A771A57AF}"/>
              </a:ext>
            </a:extLst>
          </p:cNvPr>
          <p:cNvGraphicFramePr>
            <a:graphicFrameLocks noChangeAspect="1"/>
          </p:cNvGraphicFramePr>
          <p:nvPr>
            <p:extLst>
              <p:ext uri="{D42A27DB-BD31-4B8C-83A1-F6EECF244321}">
                <p14:modId xmlns:p14="http://schemas.microsoft.com/office/powerpoint/2010/main" val="1660450826"/>
              </p:ext>
            </p:extLst>
          </p:nvPr>
        </p:nvGraphicFramePr>
        <p:xfrm>
          <a:off x="2508250" y="0"/>
          <a:ext cx="7175500" cy="6796088"/>
        </p:xfrm>
        <a:graphic>
          <a:graphicData uri="http://schemas.openxmlformats.org/presentationml/2006/ole">
            <mc:AlternateContent xmlns:mc="http://schemas.openxmlformats.org/markup-compatibility/2006">
              <mc:Choice xmlns:v="urn:schemas-microsoft-com:vml" Requires="v">
                <p:oleObj name="Photo Editor Photo" r:id="rId2" imgW="10057143" imgH="9523810" progId="MSPhotoEd.3">
                  <p:embed/>
                </p:oleObj>
              </mc:Choice>
              <mc:Fallback>
                <p:oleObj name="Photo Editor Photo" r:id="rId2" imgW="10057143" imgH="9523810" progId="MSPhotoEd.3">
                  <p:embed/>
                  <p:pic>
                    <p:nvPicPr>
                      <p:cNvPr id="2050" name="Object 2">
                        <a:extLst>
                          <a:ext uri="{FF2B5EF4-FFF2-40B4-BE49-F238E27FC236}">
                            <a16:creationId xmlns:a16="http://schemas.microsoft.com/office/drawing/2014/main" id="{3EC49CB7-4BB7-79ED-DCED-8ED868C71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0" y="0"/>
                        <a:ext cx="7175500" cy="6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444271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458</Words>
  <Application>Microsoft Office PowerPoint</Application>
  <PresentationFormat>Widescreen</PresentationFormat>
  <Paragraphs>33</Paragraphs>
  <Slides>22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Calibri Light</vt:lpstr>
      <vt:lpstr>Roboto</vt:lpstr>
      <vt:lpstr>Office Theme</vt:lpstr>
      <vt:lpstr>Photo Editor Photo</vt:lpstr>
      <vt:lpstr>PowerPoint Presentation</vt:lpstr>
      <vt:lpstr>PowerPoint Presentation</vt:lpstr>
      <vt:lpstr>James Webb Space Telescope</vt:lpstr>
      <vt:lpstr>Space Telescopes</vt:lpstr>
      <vt:lpstr>PowerPoint Presentation</vt:lpstr>
      <vt:lpstr>PowerPoint Presentation</vt:lpstr>
      <vt:lpstr>The atmosphere is transparent to only certain wavelengths of light as shown below.</vt:lpstr>
      <vt:lpstr>The following information can  be determined from the spectrum of a star:</vt:lpstr>
      <vt:lpstr>PowerPoint Presentation</vt:lpstr>
      <vt:lpstr>PowerPoint Presentation</vt:lpstr>
      <vt:lpstr>PowerPoint Presentation</vt:lpstr>
      <vt:lpstr>Primary Mission of Webb Telescope</vt:lpstr>
      <vt:lpstr>Water Absorption Spectra</vt:lpstr>
      <vt:lpstr>PowerPoint Presentation</vt:lpstr>
      <vt:lpstr>James Webb Space Telescope Instruments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James Webb Space Telescope</dc:title>
  <dc:creator>John Shaw</dc:creator>
  <cp:lastModifiedBy>John Shaw</cp:lastModifiedBy>
  <cp:revision>39</cp:revision>
  <dcterms:created xsi:type="dcterms:W3CDTF">2022-10-12T19:38:34Z</dcterms:created>
  <dcterms:modified xsi:type="dcterms:W3CDTF">2022-12-08T17:58:49Z</dcterms:modified>
</cp:coreProperties>
</file>