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72" r:id="rId2"/>
    <p:sldId id="257" r:id="rId3"/>
    <p:sldId id="271" r:id="rId4"/>
    <p:sldId id="258" r:id="rId5"/>
    <p:sldId id="279" r:id="rId6"/>
    <p:sldId id="288" r:id="rId7"/>
    <p:sldId id="273" r:id="rId8"/>
    <p:sldId id="287" r:id="rId9"/>
    <p:sldId id="262" r:id="rId10"/>
    <p:sldId id="264" r:id="rId11"/>
    <p:sldId id="276" r:id="rId12"/>
    <p:sldId id="280" r:id="rId13"/>
    <p:sldId id="274" r:id="rId14"/>
    <p:sldId id="289" r:id="rId15"/>
    <p:sldId id="259" r:id="rId16"/>
    <p:sldId id="263" r:id="rId17"/>
    <p:sldId id="269" r:id="rId18"/>
    <p:sldId id="267" r:id="rId19"/>
    <p:sldId id="278" r:id="rId20"/>
    <p:sldId id="277" r:id="rId21"/>
    <p:sldId id="265" r:id="rId22"/>
    <p:sldId id="261" r:id="rId23"/>
    <p:sldId id="290" r:id="rId24"/>
    <p:sldId id="268" r:id="rId25"/>
    <p:sldId id="291" r:id="rId26"/>
    <p:sldId id="270" r:id="rId27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4731"/>
    <a:srgbClr val="336600"/>
    <a:srgbClr val="0082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664" autoAdjust="0"/>
  </p:normalViewPr>
  <p:slideViewPr>
    <p:cSldViewPr>
      <p:cViewPr>
        <p:scale>
          <a:sx n="100" d="100"/>
          <a:sy n="100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B638704-B042-409E-892E-9C66EBC14DED}" type="datetimeFigureOut">
              <a:rPr lang="en-US" smtClean="0"/>
              <a:pPr/>
              <a:t>7/24/2009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286FCB8-3F86-4126-94C1-5897CA096A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40F4-6A9C-438F-AFED-2D7384A40CF4}" type="datetimeFigureOut">
              <a:rPr lang="en-US" smtClean="0"/>
              <a:pPr/>
              <a:t>7/24/2009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4A79-15D2-4E9E-9017-BB00C9F06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492165-89F2-4FD1-A78C-50E84AEB98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500-C492-4F90-8200-6040847345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AB3B-5B55-4849-B571-269178B4ED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9B196F-1DA7-441E-A8DA-59714D367E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E1346-226C-4B9C-9383-4C31675101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3020E-0045-4860-A09C-2635D83385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259B7D-FED2-4EC4-9051-E0E9BF4967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A508F-4159-4F00-BD55-95F1394300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9603-C691-47EE-AA51-C854DDE90A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BEA4-B9C7-4846-B200-BBF0EC86AA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B8A9C-CCB7-4146-94EF-FC9FE39837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5046-47EA-4D87-8A30-EBCA9D69B2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BE857-273B-47B2-A09A-D6C5029BFB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97E0-1AF9-40B9-826B-80BC3FF35C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88777-A863-4F3C-AB7A-1F41004AC7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te.nwmissouri.edu/presentatio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vitalSourceRoger.avi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runyon@nwmissouri.edu" TargetMode="External"/><Relationship Id="rId2" Type="http://schemas.openxmlformats.org/officeDocument/2006/relationships/hyperlink" Target="mailto:rvh@nwmissour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cite.nwmissouri.edu/presentati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eTextbooks:</a:t>
            </a:r>
            <a:br>
              <a:rPr lang="en-US" b="1" dirty="0" smtClean="0">
                <a:solidFill>
                  <a:srgbClr val="FFFF99"/>
                </a:solidFill>
              </a:rPr>
            </a:br>
            <a:r>
              <a:rPr lang="en-US" b="1" dirty="0" smtClean="0">
                <a:solidFill>
                  <a:srgbClr val="FFFF99"/>
                </a:solidFill>
              </a:rPr>
              <a:t>The Future of eLearning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Dr. Roger Von Holzen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Ms. Darla Runyon</a:t>
            </a:r>
          </a:p>
        </p:txBody>
      </p:sp>
      <p:pic>
        <p:nvPicPr>
          <p:cNvPr id="59400" name="Picture 8" descr="statu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3810000"/>
            <a:ext cx="2171862" cy="2897187"/>
          </a:xfrm>
        </p:spPr>
      </p:pic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2343" y="62484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3"/>
              </a:rPr>
              <a:t>http://cite.nwmissouri.edu/presentations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2165-89F2-4FD1-A78C-50E84AEB98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Loading a Sony Reader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eTextbooks are first downloaded from the publisher web site to the student’s notebook computers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Transfer eTextbooks to the Sony Reader via a USB connection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Reader is recharged through the USB connection to the notebook computer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Possible to install Sony library software to purchase and manage eTextbooks and eBooks from The eBook Store from Sony*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5791200" y="1524000"/>
            <a:ext cx="2943225" cy="4876800"/>
            <a:chOff x="3408" y="768"/>
            <a:chExt cx="1854" cy="3072"/>
          </a:xfrm>
        </p:grpSpPr>
        <p:pic>
          <p:nvPicPr>
            <p:cNvPr id="14340" name="Picture 4" descr="Consultant_Hel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22275">
              <a:off x="3408" y="768"/>
              <a:ext cx="1854" cy="1393"/>
            </a:xfrm>
            <a:prstGeom prst="rect">
              <a:avLst/>
            </a:prstGeom>
            <a:noFill/>
          </p:spPr>
        </p:pic>
        <p:pic>
          <p:nvPicPr>
            <p:cNvPr id="14343" name="Picture 7" descr="P82320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567330">
              <a:off x="3485" y="2371"/>
              <a:ext cx="1680" cy="1258"/>
            </a:xfrm>
            <a:prstGeom prst="rect">
              <a:avLst/>
            </a:prstGeom>
            <a:noFill/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There are multiple components to a textbook, including graphs and images, with all having separate copyrights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formatting of content for eReaders can require weeks to complete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For campus-wide deployment there are currently not enough eReader-compatible eTextbooks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Most eTextbooks are available only through notebook computers and/or web access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PDF formatted textbooks have restrictive and slow navigation options*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Students have a high affinity for handheld electronic devices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like the idea of not having to carry 20 or 30 pounds of textbooks in their backpacks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Keyword searching and annotating are very important features for students and faculty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enthusiasm quickly waned for eReaders without the needed search and annotation features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found the eReaders were attention getters but were not attention keepers*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eReaders work only for pleasure reading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Incorporates E Ink technology for great readability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Features low power consumption and long battery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Black/white only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Flash animation or video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interactivity possible with online resources and course sites*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Phase II—Notebook Computers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Notebook Computers as eTextbook Readers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4114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Integrates textbooks with other </a:t>
            </a:r>
            <a:r>
              <a:rPr lang="en-US" sz="2800" dirty="0">
                <a:solidFill>
                  <a:schemeClr val="bg1"/>
                </a:solidFill>
              </a:rPr>
              <a:t>software  </a:t>
            </a:r>
            <a:r>
              <a:rPr lang="en-US" sz="2800" dirty="0" smtClean="0">
                <a:solidFill>
                  <a:schemeClr val="bg1"/>
                </a:solidFill>
              </a:rPr>
              <a:t>and services including email </a:t>
            </a:r>
            <a:r>
              <a:rPr lang="en-US" sz="2800" dirty="0">
                <a:solidFill>
                  <a:schemeClr val="bg1"/>
                </a:solidFill>
              </a:rPr>
              <a:t>and web </a:t>
            </a:r>
            <a:r>
              <a:rPr lang="en-US" sz="2800" dirty="0" smtClean="0">
                <a:solidFill>
                  <a:schemeClr val="bg1"/>
                </a:solidFill>
              </a:rPr>
              <a:t>access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Most schools </a:t>
            </a:r>
            <a:r>
              <a:rPr lang="en-US" sz="2800" dirty="0" smtClean="0">
                <a:solidFill>
                  <a:schemeClr val="bg1"/>
                </a:solidFill>
              </a:rPr>
              <a:t>already employ </a:t>
            </a:r>
            <a:r>
              <a:rPr lang="en-US" sz="2800" dirty="0">
                <a:solidFill>
                  <a:schemeClr val="bg1"/>
                </a:solidFill>
              </a:rPr>
              <a:t>staff and/or </a:t>
            </a:r>
            <a:r>
              <a:rPr lang="en-US" sz="2800" dirty="0" smtClean="0">
                <a:solidFill>
                  <a:schemeClr val="bg1"/>
                </a:solidFill>
              </a:rPr>
              <a:t>students to assist users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Delivery of eTextbooks to the students is extremely efficient*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224" name="Picture 8" descr="deiterich hall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6463">
            <a:off x="198627" y="2377329"/>
            <a:ext cx="4343400" cy="2895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6E9B196F-1DA7-441E-A8DA-59714D367EB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Northwest Notebook 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Check-out</a:t>
            </a:r>
            <a:b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eTextbook Loading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537075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Students pick up their </a:t>
            </a:r>
            <a:r>
              <a:rPr lang="en-US" sz="2400" dirty="0" smtClean="0">
                <a:solidFill>
                  <a:schemeClr val="bg1"/>
                </a:solidFill>
              </a:rPr>
              <a:t>notebook computers prior </a:t>
            </a:r>
            <a:r>
              <a:rPr lang="en-US" sz="2400" dirty="0">
                <a:solidFill>
                  <a:schemeClr val="bg1"/>
                </a:solidFill>
              </a:rPr>
              <a:t>to the first week of classes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Students are given eTextbook access codes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Electronic Campus Support Center is open for any hardware/software repair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Assist students to download and activate VitalSource Bookshelf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Assist students to download eTextbooks *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319" name="Picture 7" descr="P82403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 rot="667159">
            <a:off x="5313223" y="3876403"/>
            <a:ext cx="3300413" cy="2476500"/>
          </a:xfrm>
          <a:noFill/>
          <a:ln/>
        </p:spPr>
      </p:pic>
      <p:pic>
        <p:nvPicPr>
          <p:cNvPr id="13320" name="Picture 8" descr="P8252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540">
            <a:off x="5867400" y="1752600"/>
            <a:ext cx="2908300" cy="2179638"/>
          </a:xfrm>
          <a:prstGeom prst="rect">
            <a:avLst/>
          </a:prstGeom>
          <a:noFill/>
        </p:spPr>
      </p:pic>
      <p:pic>
        <p:nvPicPr>
          <p:cNvPr id="13318" name="Picture 6" descr="P82403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21303918">
            <a:off x="4686280" y="2072712"/>
            <a:ext cx="1582155" cy="2216443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38FE1346-226C-4B9C-9383-4C316751019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VitalSource Bookshelf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5720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Promotes one standard on campus and not multiple standards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eTextbook  web connection on campus software loadset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Bookshelf files are download to the student’s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be integrated with single sign-on with course management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may: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customize their page views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search single books or any group of books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Highlight, take and share searchable notes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print and copy-and-paste with bibliographic support*</a:t>
            </a:r>
          </a:p>
        </p:txBody>
      </p:sp>
      <p:pic>
        <p:nvPicPr>
          <p:cNvPr id="5" name="Picture 4" descr="bookshelf_window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3923769" cy="33565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6E9B196F-1DA7-441E-A8DA-59714D367E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943600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II Deployment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029200" cy="5334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Goal: evaluate eTextbooks designed for use on student notebook computers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Phase II was completed during the spring semester of 2009 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Concentrated on the deployment of eTextbooks provided by five publishers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Eleven of a possible 19 academic departments volunteered to participate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Twenty classes, across the 11 departments, were selected to use eTextbooks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Approximately 500 students were involved in Phase II*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463" name="Picture 7" descr="MVC-00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144838" cy="4191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Cost Comparisons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Pilot Course Title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Cost of Traditional Textbook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Approx. Cost of eTextbook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Fundamentals of Business Finance*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$168.00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$72.25 (VitalSource)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Human Resources Management*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$130.00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$68.75 (VitalSource)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/>
                          <a:ea typeface="Times New Roman"/>
                          <a:cs typeface="Times New Roman"/>
                        </a:rPr>
                        <a:t>Intercultural Communication*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$95.00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$51.48 (Coursemart – 180 day subscription)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Management Information Systems*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$140.00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$71.49 (Coursemart – 180 day subscription)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Introduction to Psychology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$121.00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$62.95 (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Coursemart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– 180 day subscription)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447800"/>
            <a:ext cx="4572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  Northwest </a:t>
            </a:r>
            <a:r>
              <a:rPr lang="en-US" sz="2400" dirty="0">
                <a:solidFill>
                  <a:schemeClr val="bg1"/>
                </a:solidFill>
              </a:rPr>
              <a:t>goal is to </a:t>
            </a:r>
            <a:r>
              <a:rPr lang="en-US" sz="2400" dirty="0" smtClean="0">
                <a:solidFill>
                  <a:schemeClr val="bg1"/>
                </a:solidFill>
              </a:rPr>
              <a:t>ensure that </a:t>
            </a:r>
            <a:r>
              <a:rPr lang="en-US" sz="2400" dirty="0">
                <a:solidFill>
                  <a:schemeClr val="bg1"/>
                </a:solidFill>
              </a:rPr>
              <a:t>graduates have strong computer competencies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Northwest has provided textbooks to students for over 100 years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Northwest provides a notebook computer to every student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Northwest’s </a:t>
            </a:r>
            <a:r>
              <a:rPr lang="en-US" sz="2400" dirty="0" smtClean="0">
                <a:solidFill>
                  <a:schemeClr val="bg1"/>
                </a:solidFill>
              </a:rPr>
              <a:t>eTextbook initiative </a:t>
            </a:r>
            <a:r>
              <a:rPr lang="en-US" sz="2400" dirty="0">
                <a:solidFill>
                  <a:schemeClr val="bg1"/>
                </a:solidFill>
              </a:rPr>
              <a:t>is </a:t>
            </a:r>
            <a:r>
              <a:rPr lang="en-US" sz="2400" dirty="0" smtClean="0">
                <a:solidFill>
                  <a:schemeClr val="bg1"/>
                </a:solidFill>
              </a:rPr>
              <a:t>the natural next step forward for its Electronic Campus*</a:t>
            </a: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7" name="Picture 9" descr="MVC-01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60045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 delivery of eTextbooks to students via their notebook computers was a simple and very efficient process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were able to complete the downloading of eTextbooks with little assistance from university support staff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Several publishers were able to provide enhanced eTextbooks with quizzes and shared notes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need for standardized reading features appeared useful as some students used multiple eTextbooks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could continue to see the potential for carrying backpacks that weighed less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Some eTextbook features, if used in the classroom, need additional Wi-Fi connectivity*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eTextbooks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Facilitates integrated learning resources for the student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Content provided by publisher can be placed within the CMS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Conveys lower costs into lower charges to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Textbook publishers have shown a substantial commitment to research in order to develop a new vision for eTextbooks*</a:t>
            </a:r>
          </a:p>
        </p:txBody>
      </p:sp>
      <p:pic>
        <p:nvPicPr>
          <p:cNvPr id="15365" name="Picture 5" descr="P4070360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4665">
            <a:off x="5654675" y="1516063"/>
            <a:ext cx="3048000" cy="2324100"/>
          </a:xfrm>
          <a:prstGeom prst="rect">
            <a:avLst/>
          </a:prstGeom>
          <a:noFill/>
        </p:spPr>
      </p:pic>
      <p:pic>
        <p:nvPicPr>
          <p:cNvPr id="15368" name="Picture 8" descr="MVC-005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3800"/>
            <a:ext cx="3124200" cy="23431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4475"/>
            <a:ext cx="8613775" cy="1431925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Options to Ensure Students have Notebooks and Software</a:t>
            </a:r>
            <a:r>
              <a:rPr lang="en-US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181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university may mandate students have notebooks through an off campus or a bookstore acquisition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university may lease notebooks and rent them to students through fees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university may purchase notebooks and rent them to students through </a:t>
            </a:r>
            <a:r>
              <a:rPr lang="en-US" sz="2800" dirty="0" smtClean="0">
                <a:solidFill>
                  <a:schemeClr val="bg1"/>
                </a:solidFill>
              </a:rPr>
              <a:t>fees*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sittinglegstretch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6605">
            <a:off x="5486400" y="1981200"/>
            <a:ext cx="2984500" cy="1944688"/>
          </a:xfrm>
          <a:prstGeom prst="rect">
            <a:avLst/>
          </a:prstGeom>
          <a:noFill/>
        </p:spPr>
      </p:pic>
      <p:pic>
        <p:nvPicPr>
          <p:cNvPr id="11271" name="Picture 7" descr="100613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2046">
            <a:off x="5943600" y="3657600"/>
            <a:ext cx="2249488" cy="2743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Phase III—I</a:t>
            </a:r>
            <a:r>
              <a:rPr lang="en-US" dirty="0" smtClean="0">
                <a:solidFill>
                  <a:srgbClr val="FFFF99"/>
                </a:solidFill>
              </a:rPr>
              <a:t>ntegration of eTextbooks and Electronic Resources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Forward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5105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eTextbooks will/may replace traditional textbooks as they become available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Faculty will continue to select eTextbooks and textbooks based on their content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Interactive online content will be required within the eTextbook environment (no simple PDF files only)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Standardized on VitalSource as the eTextbook delivery system*</a:t>
            </a: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488" name="Picture 8" descr="P4261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3999"/>
            <a:ext cx="3505200" cy="497249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Forward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5105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Need to continue negotiations with publisher for price structure that works within a textbook rental format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Publishers request exclusive contracts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Continue to search for new delivery platform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Tablet PC with eReader option*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P824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676400"/>
            <a:ext cx="3648797" cy="28765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00200"/>
            <a:ext cx="5715000" cy="4525963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Roger Von Holzen: Director—CITE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hlinkClick r:id="rId2"/>
              </a:rPr>
              <a:t>rvh@nwmissouri.edu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Darla Runyon: Assistant Director/Curriculum Specialist—CITE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drunyon@nwmissouri.edu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hlinkClick r:id="rId4"/>
              </a:rPr>
              <a:t>http://cite.nwmissouri.edu/presentations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Carto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066800"/>
            <a:ext cx="2590800" cy="48101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Notebook </a:t>
            </a:r>
            <a:r>
              <a:rPr lang="en-US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Compuers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Textbooks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7" descr="Billboard clearchanne#4E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95425"/>
            <a:ext cx="5638800" cy="286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95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Northwest students and graduates value the cost savings of the rental programs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828800"/>
            <a:ext cx="18646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2008 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Marketing 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Survey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03-C691-47EE-AA51-C854DDE90A3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for Notebook Computers and Textbooks</a:t>
            </a:r>
            <a:endParaRPr lang="en-US" sz="4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Notebook Universities require students to purchase a notebook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smaller number of schools lease computers and charge students about $700 to $1000 per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Northwest charges students about $300 per year for a notebook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college students have to purchase textbooks at a cost of about $1,000 per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Northwest charges about  $180 per year ($6/</a:t>
            </a:r>
            <a:r>
              <a:rPr lang="en-US" dirty="0" err="1" smtClean="0">
                <a:solidFill>
                  <a:schemeClr val="bg1"/>
                </a:solidFill>
              </a:rPr>
              <a:t>sch</a:t>
            </a:r>
            <a:r>
              <a:rPr lang="en-US" dirty="0" smtClean="0">
                <a:solidFill>
                  <a:schemeClr val="bg1"/>
                </a:solidFill>
              </a:rPr>
              <a:t>) for students to rent their textbooks*</a:t>
            </a: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5181600" y="1676400"/>
            <a:ext cx="3470275" cy="4724400"/>
            <a:chOff x="240" y="1056"/>
            <a:chExt cx="2186" cy="2976"/>
          </a:xfrm>
        </p:grpSpPr>
        <p:pic>
          <p:nvPicPr>
            <p:cNvPr id="8200" name="Picture 8" descr="P73100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20688">
              <a:off x="240" y="1056"/>
              <a:ext cx="218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 descr="Notebook_Handou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87939">
              <a:off x="582" y="2791"/>
              <a:ext cx="1768" cy="1241"/>
            </a:xfrm>
            <a:prstGeom prst="rect">
              <a:avLst/>
            </a:prstGeom>
            <a:noFill/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Northwest’s eTextbook Project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Initiated by President Hubbard after acquiring a Kindle for personal use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Proposed to faculty in August 2009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 20 faculty members volunteered to participate in project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Pilot project encompassed three phases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Phase I—use of eReaders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Phase II—use of notebook computers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Phase III—full integration of eTextbooks and electronic learning resources*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Phase I—eReaders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eBooks and eReaders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Kindle from Amazon.com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Kindle: $299 plus shipping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Kindle DX: $489 plus shipping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Conducting pilot study with 7 universities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Sony’s eReader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$250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available at Target*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h158PRS700-o_FrontF.jpg"/>
          <p:cNvPicPr>
            <a:picLocks noChangeAspect="1"/>
          </p:cNvPicPr>
          <p:nvPr/>
        </p:nvPicPr>
        <p:blipFill>
          <a:blip r:embed="rId3" cstate="print"/>
          <a:srcRect l="3695" r="3926" b="3960"/>
          <a:stretch>
            <a:fillRect/>
          </a:stretch>
        </p:blipFill>
        <p:spPr>
          <a:xfrm>
            <a:off x="5257800" y="3810000"/>
            <a:ext cx="1905000" cy="2667000"/>
          </a:xfrm>
          <a:prstGeom prst="rect">
            <a:avLst/>
          </a:prstGeom>
        </p:spPr>
      </p:pic>
      <p:pic>
        <p:nvPicPr>
          <p:cNvPr id="13" name="Picture 12" descr="KindleDX.jpg"/>
          <p:cNvPicPr>
            <a:picLocks noChangeAspect="1"/>
          </p:cNvPicPr>
          <p:nvPr/>
        </p:nvPicPr>
        <p:blipFill>
          <a:blip r:embed="rId4" cstate="print"/>
          <a:srcRect r="3704" b="14607"/>
          <a:stretch>
            <a:fillRect/>
          </a:stretch>
        </p:blipFill>
        <p:spPr>
          <a:xfrm>
            <a:off x="7696200" y="1524000"/>
            <a:ext cx="990600" cy="1447800"/>
          </a:xfrm>
          <a:prstGeom prst="rect">
            <a:avLst/>
          </a:prstGeom>
        </p:spPr>
      </p:pic>
      <p:pic>
        <p:nvPicPr>
          <p:cNvPr id="14" name="Picture 13" descr="Kindle.jpg"/>
          <p:cNvPicPr>
            <a:picLocks noChangeAspect="1"/>
          </p:cNvPicPr>
          <p:nvPr/>
        </p:nvPicPr>
        <p:blipFill>
          <a:blip r:embed="rId5" cstate="print"/>
          <a:srcRect r="2439" b="13043"/>
          <a:stretch>
            <a:fillRect/>
          </a:stretch>
        </p:blipFill>
        <p:spPr>
          <a:xfrm>
            <a:off x="6324600" y="1447800"/>
            <a:ext cx="762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eBooks and eReaders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Plastic Logic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iPhones from Apple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Personal computers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pple-iphone-here.gif"/>
          <p:cNvPicPr>
            <a:picLocks noChangeAspect="1"/>
          </p:cNvPicPr>
          <p:nvPr/>
        </p:nvPicPr>
        <p:blipFill>
          <a:blip r:embed="rId2" cstate="print"/>
          <a:srcRect l="11935" t="7234" r="10488" b="5967"/>
          <a:stretch>
            <a:fillRect/>
          </a:stretch>
        </p:blipFill>
        <p:spPr>
          <a:xfrm>
            <a:off x="6705600" y="1371600"/>
            <a:ext cx="990600" cy="1828800"/>
          </a:xfrm>
          <a:prstGeom prst="rect">
            <a:avLst/>
          </a:prstGeom>
        </p:spPr>
      </p:pic>
      <p:pic>
        <p:nvPicPr>
          <p:cNvPr id="10" name="Picture 9" descr="Plastic log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733800"/>
            <a:ext cx="3772958" cy="2362200"/>
          </a:xfrm>
          <a:prstGeom prst="rect">
            <a:avLst/>
          </a:prstGeom>
        </p:spPr>
      </p:pic>
      <p:pic>
        <p:nvPicPr>
          <p:cNvPr id="12" name="Picture 11" descr="hp-dv6000-notebook-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8100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Sony Reader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Device has 6-inch display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Utilizes E Ink technology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almost paper-like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easy to read even in bright sunshine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for high contrast and high resolution, with a near 180° viewing angle.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Text can be changed between three different sizes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One touch buttons to move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backward and forward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through book pages</a:t>
            </a:r>
            <a:r>
              <a:rPr lang="en-US" dirty="0">
                <a:solidFill>
                  <a:schemeClr val="bg1"/>
                </a:solidFill>
              </a:rPr>
              <a:t>*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lifestyle_thumb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470400"/>
            <a:ext cx="3581400" cy="2387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66"/>
      </a:hlink>
      <a:folHlink>
        <a:srgbClr val="FFFF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1159</Words>
  <Application>Microsoft Office PowerPoint</Application>
  <PresentationFormat>On-screen Show (4:3)</PresentationFormat>
  <Paragraphs>187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eTextbooks: The Future of eLearning</vt:lpstr>
      <vt:lpstr>Introduction</vt:lpstr>
      <vt:lpstr>Notebook Compuers and Textbooks</vt:lpstr>
      <vt:lpstr>Costs for Notebook Computers and Textbooks</vt:lpstr>
      <vt:lpstr>Northwest’s eTextbook Project</vt:lpstr>
      <vt:lpstr>Phase I—eReaders</vt:lpstr>
      <vt:lpstr>eBooks and eReaders</vt:lpstr>
      <vt:lpstr>eBooks and eReaders</vt:lpstr>
      <vt:lpstr>Using a Sony Reader </vt:lpstr>
      <vt:lpstr>Loading a Sony Reader </vt:lpstr>
      <vt:lpstr>Phase I Findings</vt:lpstr>
      <vt:lpstr>Phase I Findings</vt:lpstr>
      <vt:lpstr>Phase I Findings</vt:lpstr>
      <vt:lpstr>Phase II—Notebook Computers</vt:lpstr>
      <vt:lpstr>Notebook Computers as eTextbook Readers </vt:lpstr>
      <vt:lpstr>Northwest Notebook Check-out and eTextbook Loading</vt:lpstr>
      <vt:lpstr> VitalSource Bookshelf </vt:lpstr>
      <vt:lpstr>Phase II Deployment</vt:lpstr>
      <vt:lpstr>Sample Cost Comparisons</vt:lpstr>
      <vt:lpstr>Phase II Findings</vt:lpstr>
      <vt:lpstr>Advantages of eTextbooks </vt:lpstr>
      <vt:lpstr>Options to Ensure Students have Notebooks and Software </vt:lpstr>
      <vt:lpstr>Phase III—Integration of eTextbooks and Electronic Resources</vt:lpstr>
      <vt:lpstr>Moving Forward</vt:lpstr>
      <vt:lpstr>Moving Forward</vt:lpstr>
      <vt:lpstr>Slide 26</vt:lpstr>
    </vt:vector>
  </TitlesOfParts>
  <Company>Northwest 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Universities do not have to be Expensive</dc:title>
  <dc:creator>Electronic Campus</dc:creator>
  <cp:lastModifiedBy>Electronic Campus</cp:lastModifiedBy>
  <cp:revision>165</cp:revision>
  <dcterms:created xsi:type="dcterms:W3CDTF">2006-09-06T19:37:32Z</dcterms:created>
  <dcterms:modified xsi:type="dcterms:W3CDTF">2009-07-24T20:02:30Z</dcterms:modified>
</cp:coreProperties>
</file>