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6"/>
  </p:notesMasterIdLst>
  <p:handoutMasterIdLst>
    <p:handoutMasterId r:id="rId37"/>
  </p:handoutMasterIdLst>
  <p:sldIdLst>
    <p:sldId id="272" r:id="rId2"/>
    <p:sldId id="313" r:id="rId3"/>
    <p:sldId id="314" r:id="rId4"/>
    <p:sldId id="319" r:id="rId5"/>
    <p:sldId id="320" r:id="rId6"/>
    <p:sldId id="315" r:id="rId7"/>
    <p:sldId id="316" r:id="rId8"/>
    <p:sldId id="318" r:id="rId9"/>
    <p:sldId id="321" r:id="rId10"/>
    <p:sldId id="257" r:id="rId11"/>
    <p:sldId id="311" r:id="rId12"/>
    <p:sldId id="309" r:id="rId13"/>
    <p:sldId id="288" r:id="rId14"/>
    <p:sldId id="274" r:id="rId15"/>
    <p:sldId id="280" r:id="rId16"/>
    <p:sldId id="289" r:id="rId17"/>
    <p:sldId id="267" r:id="rId18"/>
    <p:sldId id="304" r:id="rId19"/>
    <p:sldId id="305" r:id="rId20"/>
    <p:sldId id="306" r:id="rId21"/>
    <p:sldId id="277" r:id="rId22"/>
    <p:sldId id="290" r:id="rId23"/>
    <p:sldId id="328" r:id="rId24"/>
    <p:sldId id="299" r:id="rId25"/>
    <p:sldId id="298" r:id="rId26"/>
    <p:sldId id="297" r:id="rId27"/>
    <p:sldId id="312" r:id="rId28"/>
    <p:sldId id="322" r:id="rId29"/>
    <p:sldId id="323" r:id="rId30"/>
    <p:sldId id="324" r:id="rId31"/>
    <p:sldId id="325" r:id="rId32"/>
    <p:sldId id="326" r:id="rId33"/>
    <p:sldId id="327" r:id="rId34"/>
    <p:sldId id="270" r:id="rId35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1"/>
    <a:srgbClr val="336600"/>
    <a:srgbClr val="FFFF99"/>
    <a:srgbClr val="0082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4411" autoAdjust="0"/>
  </p:normalViewPr>
  <p:slideViewPr>
    <p:cSldViewPr>
      <p:cViewPr varScale="1">
        <p:scale>
          <a:sx n="100" d="100"/>
          <a:sy n="100" d="100"/>
        </p:scale>
        <p:origin x="-1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7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3366FF"/>
              </a:solidFill>
            </c:spPr>
          </c:dPt>
          <c:dPt>
            <c:idx val="3"/>
            <c:spPr>
              <a:solidFill>
                <a:srgbClr val="008000"/>
              </a:solidFill>
            </c:spPr>
          </c:dPt>
          <c:dPt>
            <c:idx val="4"/>
            <c:spPr>
              <a:solidFill>
                <a:srgbClr val="660066"/>
              </a:solidFill>
            </c:spPr>
          </c:dPt>
          <c:cat>
            <c:strRef>
              <c:f>Sheet1!$A$16:$A$20</c:f>
              <c:strCache>
                <c:ptCount val="5"/>
                <c:pt idx="0">
                  <c:v>Author Income</c:v>
                </c:pt>
                <c:pt idx="1">
                  <c:v>Publisher Income</c:v>
                </c:pt>
                <c:pt idx="2">
                  <c:v>Publisher Costs</c:v>
                </c:pt>
                <c:pt idx="3">
                  <c:v>Store Costs</c:v>
                </c:pt>
                <c:pt idx="4">
                  <c:v>Store Income</c:v>
                </c:pt>
              </c:strCache>
            </c:strRef>
          </c:cat>
          <c:val>
            <c:numRef>
              <c:f>Sheet1!$B$16:$B$20</c:f>
              <c:numCache>
                <c:formatCode>\$#,##0.000</c:formatCode>
                <c:ptCount val="5"/>
                <c:pt idx="0">
                  <c:v>0.11700000000000005</c:v>
                </c:pt>
                <c:pt idx="1">
                  <c:v>7.0000000000000034E-2</c:v>
                </c:pt>
                <c:pt idx="2">
                  <c:v>0.57600000000000029</c:v>
                </c:pt>
                <c:pt idx="3">
                  <c:v>0.19200000000000009</c:v>
                </c:pt>
                <c:pt idx="4">
                  <c:v>4.5000000000000026E-2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7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3366FF"/>
              </a:solidFill>
            </c:spPr>
          </c:dPt>
          <c:dPt>
            <c:idx val="3"/>
            <c:spPr>
              <a:solidFill>
                <a:srgbClr val="008000"/>
              </a:solidFill>
            </c:spPr>
          </c:dPt>
          <c:dPt>
            <c:idx val="4"/>
            <c:spPr>
              <a:solidFill>
                <a:srgbClr val="660066"/>
              </a:solidFill>
            </c:spPr>
          </c:dPt>
          <c:cat>
            <c:strRef>
              <c:f>Sheet1!$A$16:$A$20</c:f>
              <c:strCache>
                <c:ptCount val="5"/>
                <c:pt idx="0">
                  <c:v>Author Income</c:v>
                </c:pt>
                <c:pt idx="1">
                  <c:v>Publisher Income</c:v>
                </c:pt>
                <c:pt idx="2">
                  <c:v>Publisher Costs</c:v>
                </c:pt>
                <c:pt idx="3">
                  <c:v>Store Costs</c:v>
                </c:pt>
                <c:pt idx="4">
                  <c:v>Store Income</c:v>
                </c:pt>
              </c:strCache>
            </c:strRef>
          </c:cat>
          <c:val>
            <c:numRef>
              <c:f>Sheet1!$B$16:$B$20</c:f>
              <c:numCache>
                <c:formatCode>\$#,##0.000</c:formatCode>
                <c:ptCount val="5"/>
                <c:pt idx="0">
                  <c:v>0.11700000000000002</c:v>
                </c:pt>
                <c:pt idx="1">
                  <c:v>7.0000000000000021E-2</c:v>
                </c:pt>
                <c:pt idx="2">
                  <c:v>0.57600000000000029</c:v>
                </c:pt>
                <c:pt idx="3">
                  <c:v>0.192</c:v>
                </c:pt>
                <c:pt idx="4">
                  <c:v>4.5000000000000012E-2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B638704-B042-409E-892E-9C66EBC14DED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1286FCB8-3F86-4126-94C1-5897CA096A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440F4-6A9C-438F-AFED-2D7384A40CF4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4A79-15D2-4E9E-9017-BB00C9F063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4A79-15D2-4E9E-9017-BB00C9F0630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492165-89F2-4FD1-A78C-50E84AEB9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4500-C492-4F90-8200-6040847345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AB3B-5B55-4849-B571-269178B4ED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9B196F-1DA7-441E-A8DA-59714D367E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FE1346-226C-4B9C-9383-4C31675101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C3020E-0045-4860-A09C-2635D83385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259B7D-FED2-4EC4-9051-E0E9BF4967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A508F-4159-4F00-BD55-95F1394300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49603-C691-47EE-AA51-C854DDE90A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ABEA4-B9C7-4846-B200-BBF0EC86AA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B8A9C-CCB7-4146-94EF-FC9FE39837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25046-47EA-4D87-8A30-EBCA9D69B2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BE857-273B-47B2-A09A-D6C5029BFB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A97E0-1AF9-40B9-826B-80BC3FF35C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688777-A863-4F3C-AB7A-1F41004AC7C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worldknowledge.com/pub/1.0/principles-economics/153617" TargetMode="External"/><Relationship Id="rId2" Type="http://schemas.openxmlformats.org/officeDocument/2006/relationships/hyperlink" Target="http://www.coursesmar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ercommons.org/courses/material_types/textbooks?gclid=COXHyJSftaQCFdFO5wodL1011Q" TargetMode="External"/><Relationship Id="rId4" Type="http://schemas.openxmlformats.org/officeDocument/2006/relationships/hyperlink" Target="http://www.sagepub.com/ebook/hagan/intro/demos/ch06/hagan_intro_7e_demo.htm?chapter=null&amp;page=null&amp;anchory=nul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hronicle.com/article/University-Inventions-Spark/64204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382000" cy="14700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99"/>
                </a:solidFill>
              </a:rPr>
              <a:t>Dealing with the Changing World of eTextbooks</a:t>
            </a:r>
            <a:endParaRPr lang="en-US" sz="4000" b="1" dirty="0">
              <a:solidFill>
                <a:srgbClr val="FFFF99"/>
              </a:solidFill>
            </a:endParaRPr>
          </a:p>
        </p:txBody>
      </p:sp>
      <p:sp>
        <p:nvSpPr>
          <p:cNvPr id="59405" name="WordArt 13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2165-89F2-4FD1-A78C-50E84AEB98B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3200400"/>
            <a:ext cx="4572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David W. Lewis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Dean of the University Library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Indiana University-Purdue University Indianapolis</a:t>
            </a:r>
          </a:p>
          <a:p>
            <a:pPr algn="ctr"/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Dr. Jon Rickman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Vice President for Information Systems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Northwest Missouri State University</a:t>
            </a:r>
          </a:p>
          <a:p>
            <a:pPr algn="ctr"/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Dr. Roger Von Holzen</a:t>
            </a:r>
          </a:p>
          <a:p>
            <a:pPr algn="ctr"/>
            <a:endParaRPr lang="en-US" sz="7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Director—Center for Information Technology in Education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Northwest Missouri State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10600" y="6248400"/>
            <a:ext cx="533400" cy="369332"/>
          </a:xfrm>
          <a:prstGeom prst="rect">
            <a:avLst/>
          </a:prstGeom>
          <a:solidFill>
            <a:srgbClr val="00473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Presenters’ Environment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524000"/>
            <a:ext cx="4572000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Northwest Missouri State University enrolls over 7,000 students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Has provided textbooks to students for over 100 years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$6 per credit hour fee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Northwest’s </a:t>
            </a:r>
            <a:r>
              <a:rPr lang="en-US" sz="2400" dirty="0" smtClean="0"/>
              <a:t>Electronic Campus program </a:t>
            </a:r>
            <a:r>
              <a:rPr lang="en-US" sz="2400" dirty="0" smtClean="0">
                <a:solidFill>
                  <a:schemeClr val="bg1"/>
                </a:solidFill>
              </a:rPr>
              <a:t>provides a notebook computer to every student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$180 per semester fee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177" name="Picture 9" descr="MVC-01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600450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Digital Learning Environment</a:t>
            </a:r>
            <a:endParaRPr lang="en-US" sz="4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724400" y="2286000"/>
            <a:ext cx="990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3543300" y="2324100"/>
            <a:ext cx="990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ck Arc 5"/>
          <p:cNvSpPr/>
          <p:nvPr/>
        </p:nvSpPr>
        <p:spPr>
          <a:xfrm>
            <a:off x="533400" y="1752600"/>
            <a:ext cx="8001000" cy="8458200"/>
          </a:xfrm>
          <a:prstGeom prst="blockArc">
            <a:avLst>
              <a:gd name="adj1" fmla="val 10800000"/>
              <a:gd name="adj2" fmla="val 51584"/>
              <a:gd name="adj3" fmla="val 1436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057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eTextbooks</a:t>
            </a:r>
          </a:p>
          <a:p>
            <a:r>
              <a:rPr lang="en-US" sz="1600" dirty="0" smtClean="0"/>
              <a:t>  </a:t>
            </a:r>
            <a:r>
              <a:rPr lang="en-US" sz="1600" dirty="0" err="1" smtClean="0"/>
              <a:t>eContent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3200401" y="2286000"/>
            <a:ext cx="1142999" cy="228600"/>
          </a:xfrm>
          <a:prstGeom prst="line">
            <a:avLst/>
          </a:prstGeom>
          <a:ln w="15875">
            <a:solidFill>
              <a:srgbClr val="004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63440" y="2377440"/>
            <a:ext cx="1371600" cy="274320"/>
          </a:xfrm>
          <a:prstGeom prst="line">
            <a:avLst/>
          </a:prstGeom>
          <a:ln w="15875">
            <a:solidFill>
              <a:srgbClr val="004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5410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Internet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4724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B</a:t>
            </a:r>
            <a:r>
              <a:rPr lang="en-US" sz="1600" dirty="0" smtClean="0"/>
              <a:t>rowser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4267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Search</a:t>
            </a:r>
          </a:p>
          <a:p>
            <a:r>
              <a:rPr lang="en-US" sz="1600" dirty="0" smtClean="0"/>
              <a:t>Engine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397406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E-Mail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359306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Blog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237386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-Library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2743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Course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4876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LAN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5421868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WAN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443126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Wireless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3657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Word Processor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590800" y="2286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Course</a:t>
            </a:r>
          </a:p>
          <a:p>
            <a:r>
              <a:rPr lang="en-US" sz="1600" dirty="0" smtClean="0"/>
              <a:t>Evaluation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28194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-Testing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371600" y="3276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Pen Markup</a:t>
            </a:r>
            <a:endParaRPr lang="en-US" sz="1600" dirty="0"/>
          </a:p>
        </p:txBody>
      </p:sp>
      <p:sp>
        <p:nvSpPr>
          <p:cNvPr id="24" name="Isosceles Triangle 23"/>
          <p:cNvSpPr/>
          <p:nvPr/>
        </p:nvSpPr>
        <p:spPr>
          <a:xfrm>
            <a:off x="3962400" y="3124200"/>
            <a:ext cx="1143000" cy="9144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00400" y="41148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Keystone</a:t>
            </a:r>
            <a:endParaRPr lang="en-US" sz="4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laptop"/>
          <p:cNvSpPr>
            <a:spLocks noEditPoints="1" noChangeArrowheads="1"/>
          </p:cNvSpPr>
          <p:nvPr/>
        </p:nvSpPr>
        <p:spPr bwMode="auto">
          <a:xfrm>
            <a:off x="3667125" y="5114925"/>
            <a:ext cx="1809750" cy="13620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2971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Enrollment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Manager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Northwest’s eTextbook Project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Pilot project encompassed three phases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Phase I—use of Sony eReaders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Phase II—use of notebook computers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Phase III—full integration of eTextbooks and electronic learning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Phase I—Sony eReaders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Incorporates E Ink technology for great readability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Features low power consumption and long battery life</a:t>
            </a:r>
          </a:p>
          <a:p>
            <a:pPr lvl="0"/>
            <a:r>
              <a:rPr lang="en-US" dirty="0" smtClean="0"/>
              <a:t>PDF formatted textbooks have restrictive and slow navigation options</a:t>
            </a:r>
          </a:p>
          <a:p>
            <a:pPr lvl="1"/>
            <a:r>
              <a:rPr lang="en-US" dirty="0" smtClean="0"/>
              <a:t>Students prefer paper to PDF</a:t>
            </a:r>
          </a:p>
          <a:p>
            <a:pPr lvl="0"/>
            <a:r>
              <a:rPr lang="en-US" dirty="0" smtClean="0"/>
              <a:t>Lacked keyword searching and annotating</a:t>
            </a:r>
          </a:p>
          <a:p>
            <a:pPr lvl="1"/>
            <a:r>
              <a:rPr lang="en-US" dirty="0" smtClean="0"/>
              <a:t>very important features for students and faculty</a:t>
            </a:r>
          </a:p>
          <a:p>
            <a:r>
              <a:rPr lang="en-US" dirty="0" smtClean="0"/>
              <a:t>No interactivity possible with online resources and course sites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Black/white only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Flash animation or video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Students have a high affinity for handheld electronic devices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like the idea of not having to carry 20 or 30 pounds of textbooks in their backpacks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enthusiasm quickly waned for eReaders due to lack of search and annotation features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found the eReaders were attention getters but were not attention keepers  </a:t>
            </a:r>
          </a:p>
          <a:p>
            <a:r>
              <a:rPr lang="en-US" dirty="0" smtClean="0"/>
              <a:t>eReaders work best for pleasure reading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Phase II—Notebook Computers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II Deployment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lvl="0"/>
            <a:r>
              <a:rPr lang="en-US" sz="2800" dirty="0" smtClean="0"/>
              <a:t>Goal: evaluate eTextbooks designed for use on student notebook computers</a:t>
            </a:r>
          </a:p>
          <a:p>
            <a:pPr lvl="0"/>
            <a:r>
              <a:rPr lang="en-US" sz="2800" dirty="0" smtClean="0"/>
              <a:t>VitalSource Bookshelf</a:t>
            </a:r>
          </a:p>
          <a:p>
            <a:pPr lvl="1"/>
            <a:r>
              <a:rPr lang="en-US" sz="2400" dirty="0" smtClean="0"/>
              <a:t>Promotes one standard on campus for eTextbooks</a:t>
            </a:r>
          </a:p>
          <a:p>
            <a:pPr lvl="1"/>
            <a:r>
              <a:rPr lang="en-US" sz="2400" dirty="0" smtClean="0"/>
              <a:t>eTextbook  web connection on campus software loadset</a:t>
            </a:r>
          </a:p>
          <a:p>
            <a:pPr lvl="1"/>
            <a:r>
              <a:rPr lang="en-US" sz="2400" dirty="0" smtClean="0"/>
              <a:t>Bookshelf files are download to the student’s computer</a:t>
            </a:r>
          </a:p>
          <a:p>
            <a:pPr lvl="1"/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9463" name="Picture 7" descr="MVC-00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3144838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Textbooks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	Retail spending on new college textbooks last year (2008) was about $4.7 billion.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3366FF"/>
                </a:solidFill>
              </a:rPr>
              <a:t>	</a:t>
            </a:r>
            <a:r>
              <a:rPr lang="en-US" sz="1800" dirty="0" smtClean="0">
                <a:solidFill>
                  <a:srgbClr val="FFFF99"/>
                </a:solidFill>
              </a:rPr>
              <a:t>— www.solutionsforstudentsuccess.org/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The delivery of eTextbooks to students via their notebook computers was a simple and very efficient process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were able to complete the downloading of eTextbooks with little assistance from university support staff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need for standardized reading </a:t>
            </a:r>
            <a:r>
              <a:rPr lang="en-US" dirty="0" smtClean="0"/>
              <a:t>platform and </a:t>
            </a:r>
            <a:r>
              <a:rPr lang="en-US" dirty="0" smtClean="0">
                <a:solidFill>
                  <a:schemeClr val="bg1"/>
                </a:solidFill>
              </a:rPr>
              <a:t>features across all publishers</a:t>
            </a:r>
          </a:p>
          <a:p>
            <a:pPr lvl="0"/>
            <a:r>
              <a:rPr lang="en-US" dirty="0" smtClean="0"/>
              <a:t>Notebooks work better than eReaders for complex interactions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Phase III—I</a:t>
            </a:r>
            <a:r>
              <a:rPr lang="en-US" dirty="0" smtClean="0">
                <a:solidFill>
                  <a:srgbClr val="FFFF99"/>
                </a:solidFill>
              </a:rPr>
              <a:t>ntegration of eTextbooks and Electronic Resources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“eTextbooks” are PDF in format</a:t>
            </a:r>
          </a:p>
          <a:p>
            <a:r>
              <a:rPr lang="en-US" dirty="0" err="1" smtClean="0">
                <a:hlinkClick r:id="rId2"/>
              </a:rPr>
              <a:t>CourseSmart</a:t>
            </a:r>
            <a:endParaRPr lang="en-US" dirty="0" smtClean="0"/>
          </a:p>
          <a:p>
            <a:pPr lvl="1"/>
            <a:r>
              <a:rPr lang="en-US" dirty="0" smtClean="0"/>
              <a:t>50-60% off “retail” price for 180 day access</a:t>
            </a:r>
          </a:p>
          <a:p>
            <a:pPr lvl="1"/>
            <a:r>
              <a:rPr lang="en-US" dirty="0" smtClean="0"/>
              <a:t>PDF files with interactive content limited to external course-related web site</a:t>
            </a:r>
          </a:p>
          <a:p>
            <a:r>
              <a:rPr lang="en-US" dirty="0" smtClean="0">
                <a:hlinkClick r:id="rId3"/>
              </a:rPr>
              <a:t>Flat World Knowledge</a:t>
            </a:r>
            <a:endParaRPr lang="en-US" dirty="0" smtClean="0"/>
          </a:p>
          <a:p>
            <a:pPr lvl="1"/>
            <a:r>
              <a:rPr lang="en-US" dirty="0" smtClean="0"/>
              <a:t>Only 29 textbooks currently available</a:t>
            </a:r>
          </a:p>
          <a:p>
            <a:pPr lvl="1"/>
            <a:r>
              <a:rPr lang="en-US" dirty="0" smtClean="0"/>
              <a:t>PDF or HTML </a:t>
            </a:r>
            <a:r>
              <a:rPr lang="en-US" dirty="0" smtClean="0"/>
              <a:t>with few external resources</a:t>
            </a:r>
          </a:p>
          <a:p>
            <a:r>
              <a:rPr lang="en-US" dirty="0" smtClean="0">
                <a:hlinkClick r:id="rId4"/>
              </a:rPr>
              <a:t>Sage eTextbooks</a:t>
            </a:r>
            <a:endParaRPr lang="en-US" dirty="0" smtClean="0"/>
          </a:p>
          <a:p>
            <a:pPr lvl="1"/>
            <a:r>
              <a:rPr lang="en-US" dirty="0" smtClean="0"/>
              <a:t>PDF with links to external videos</a:t>
            </a:r>
          </a:p>
          <a:p>
            <a:r>
              <a:rPr lang="en-US" dirty="0" err="1" smtClean="0">
                <a:hlinkClick r:id="rId5"/>
              </a:rPr>
              <a:t>OER</a:t>
            </a:r>
            <a:r>
              <a:rPr lang="en-US" dirty="0" smtClean="0">
                <a:hlinkClick r:id="rId5"/>
              </a:rPr>
              <a:t> Commons</a:t>
            </a:r>
            <a:endParaRPr lang="en-US" dirty="0" smtClean="0"/>
          </a:p>
          <a:p>
            <a:pPr lvl="1"/>
            <a:r>
              <a:rPr lang="en-US" dirty="0" smtClean="0"/>
              <a:t>Very limited content areas—few standard textbooks</a:t>
            </a:r>
          </a:p>
          <a:p>
            <a:pPr lvl="1"/>
            <a:r>
              <a:rPr lang="en-US" dirty="0" smtClean="0"/>
              <a:t>PDF format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Integrated Interactive eTextbooks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Provide faculty with guidelines as to expectation for eTextbooks and related supplemental electronic materials</a:t>
            </a:r>
          </a:p>
          <a:p>
            <a:r>
              <a:rPr lang="en-US" dirty="0" smtClean="0"/>
              <a:t>No longer accept PDF-formatted eTextbooks</a:t>
            </a:r>
          </a:p>
          <a:p>
            <a:r>
              <a:rPr lang="en-US" dirty="0" smtClean="0"/>
              <a:t>Push to integrate supplemental materials and eTextbook within course management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990600"/>
            <a:ext cx="609600" cy="76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5325" y="876301"/>
            <a:ext cx="457200" cy="1142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940"/>
          <a:stretch>
            <a:fillRect/>
          </a:stretch>
        </p:blipFill>
        <p:spPr bwMode="auto">
          <a:xfrm>
            <a:off x="0" y="-1"/>
            <a:ext cx="9144000" cy="688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Continuing issues of pricing of eTextbooks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Continue to search for new delivery platform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Tablet PC with eReader option</a:t>
            </a:r>
          </a:p>
          <a:p>
            <a:pPr lvl="2">
              <a:lnSpc>
                <a:spcPct val="80000"/>
              </a:lnSpc>
            </a:pPr>
            <a:r>
              <a:rPr lang="en-US" dirty="0" err="1" smtClean="0"/>
              <a:t>enTourage</a:t>
            </a:r>
            <a:r>
              <a:rPr lang="en-US" dirty="0" smtClean="0"/>
              <a:t> </a:t>
            </a:r>
            <a:r>
              <a:rPr lang="en-US" dirty="0" err="1" smtClean="0"/>
              <a:t>eDGe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Need for standardized eTextbook format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3600" dirty="0" smtClean="0"/>
              <a:t>Apple’s </a:t>
            </a:r>
            <a:r>
              <a:rPr lang="en-US" sz="3600" dirty="0" err="1" smtClean="0"/>
              <a:t>iPad’s</a:t>
            </a:r>
            <a:r>
              <a:rPr lang="en-US" sz="3600" dirty="0" smtClean="0"/>
              <a:t> impact on the market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Touch screen/gesture recognition functionality 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Limited functionality as a notebook </a:t>
            </a:r>
            <a:br>
              <a:rPr lang="en-US" sz="2400" dirty="0" smtClean="0"/>
            </a:br>
            <a:r>
              <a:rPr lang="en-US" sz="2400" dirty="0" smtClean="0"/>
              <a:t>computer replacement device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Impact of completing tablets on the </a:t>
            </a:r>
            <a:br>
              <a:rPr lang="en-US" sz="2400" dirty="0" smtClean="0"/>
            </a:br>
            <a:r>
              <a:rPr lang="en-US" sz="2400" dirty="0" smtClean="0"/>
              <a:t>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2" descr="\\nw05506\eTextbook paper\amazon-kind-vs-plastic-log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297932"/>
            <a:ext cx="2819400" cy="1560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 University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Courseload</a:t>
            </a:r>
            <a:r>
              <a:rPr lang="en-US" dirty="0" smtClean="0"/>
              <a:t> LLC</a:t>
            </a:r>
          </a:p>
          <a:p>
            <a:pPr lvl="1"/>
            <a:r>
              <a:rPr lang="en-US" dirty="0" smtClean="0"/>
              <a:t>Economic Model</a:t>
            </a:r>
          </a:p>
          <a:p>
            <a:pPr lvl="2"/>
            <a:r>
              <a:rPr lang="en-US" dirty="0" smtClean="0"/>
              <a:t>Negotiated agreements with publishers </a:t>
            </a:r>
          </a:p>
          <a:p>
            <a:pPr lvl="2"/>
            <a:r>
              <a:rPr lang="en-US" dirty="0" smtClean="0"/>
              <a:t>60% to 70% savings, all students pay</a:t>
            </a:r>
          </a:p>
          <a:p>
            <a:pPr lvl="2"/>
            <a:r>
              <a:rPr lang="en-US" dirty="0" smtClean="0"/>
              <a:t>Reasonable printing</a:t>
            </a:r>
          </a:p>
          <a:p>
            <a:pPr lvl="2"/>
            <a:r>
              <a:rPr lang="en-US" dirty="0" smtClean="0"/>
              <a:t>Access for IU career</a:t>
            </a:r>
          </a:p>
          <a:p>
            <a:pPr lvl="1"/>
            <a:r>
              <a:rPr lang="en-US" dirty="0" smtClean="0"/>
              <a:t>Browser-based with annotation and note taking, both can shared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University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Spring semester 2010</a:t>
            </a:r>
          </a:p>
          <a:p>
            <a:r>
              <a:rPr lang="en-US" dirty="0" smtClean="0"/>
              <a:t>Available through CMS</a:t>
            </a:r>
          </a:p>
          <a:p>
            <a:r>
              <a:rPr lang="en-US" dirty="0" smtClean="0"/>
              <a:t>350 students</a:t>
            </a:r>
          </a:p>
          <a:p>
            <a:r>
              <a:rPr lang="en-US" dirty="0" smtClean="0"/>
              <a:t>Five Courses</a:t>
            </a:r>
          </a:p>
          <a:p>
            <a:pPr lvl="1"/>
            <a:r>
              <a:rPr lang="en-US" dirty="0" smtClean="0"/>
              <a:t>Three information technology</a:t>
            </a:r>
          </a:p>
          <a:p>
            <a:pPr lvl="1"/>
            <a:r>
              <a:rPr lang="en-US" dirty="0" smtClean="0"/>
              <a:t>One operations management</a:t>
            </a:r>
          </a:p>
          <a:p>
            <a:pPr lvl="1"/>
            <a:r>
              <a:rPr lang="en-US" dirty="0" smtClean="0"/>
              <a:t>One freshman astronomy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5" descr="RIP OFF 101 COVER.tiff"/>
          <p:cNvPicPr>
            <a:picLocks noChangeAspect="1"/>
          </p:cNvPicPr>
          <p:nvPr/>
        </p:nvPicPr>
        <p:blipFill>
          <a:blip r:embed="rId2" cstate="print"/>
          <a:srcRect l="-6000" r="-6000"/>
          <a:stretch>
            <a:fillRect/>
          </a:stretch>
        </p:blipFill>
        <p:spPr bwMode="auto">
          <a:xfrm>
            <a:off x="0" y="274638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57200" y="5503863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FFFFFF"/>
                </a:solidFill>
                <a:latin typeface="Calibri" charset="0"/>
              </a:rPr>
              <a:t>Rip-off 101: How The Current Practices Of The Textbook Industry Drive Up The Cost Of College Textbooks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, State PIRG’s Higher Education Project, February 2005.  Available at: </a:t>
            </a:r>
            <a:r>
              <a:rPr lang="en-US" dirty="0">
                <a:solidFill>
                  <a:srgbClr val="FFFF99"/>
                </a:solidFill>
                <a:latin typeface="Calibri" charset="0"/>
              </a:rPr>
              <a:t>http://www.uspirg.org/higher-education/affordable-textbooks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University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41% of student primarily printed text and read on paper</a:t>
            </a:r>
          </a:p>
          <a:p>
            <a:r>
              <a:rPr lang="en-US" dirty="0" smtClean="0"/>
              <a:t>Students of primarily read on computer printed 14% of the book</a:t>
            </a:r>
          </a:p>
          <a:p>
            <a:r>
              <a:rPr lang="en-US" dirty="0" smtClean="0"/>
              <a:t>Students who primarily read on paper read 31% of the book on a computer</a:t>
            </a:r>
          </a:p>
          <a:p>
            <a:r>
              <a:rPr lang="en-US" dirty="0" smtClean="0"/>
              <a:t>Ease of use, download speeds, and printing were not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University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claimed read more and to use notes and annotation somewhat more than they would have with a printed book</a:t>
            </a:r>
          </a:p>
          <a:p>
            <a:r>
              <a:rPr lang="en-US" dirty="0" smtClean="0"/>
              <a:t>Students really like it when faculty annotated and shared notes</a:t>
            </a:r>
          </a:p>
          <a:p>
            <a:r>
              <a:rPr lang="en-US" dirty="0" smtClean="0"/>
              <a:t>The most important factor favoring </a:t>
            </a:r>
            <a:r>
              <a:rPr lang="en-US" dirty="0" err="1" smtClean="0"/>
              <a:t>e</a:t>
            </a:r>
            <a:r>
              <a:rPr lang="en-US" dirty="0" smtClean="0"/>
              <a:t>-textbooks was cheaper price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University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</a:p>
          <a:p>
            <a:pPr lvl="1"/>
            <a:r>
              <a:rPr lang="en-US" dirty="0" smtClean="0"/>
              <a:t>Lower grades for students with lower unique and total page views</a:t>
            </a:r>
          </a:p>
          <a:p>
            <a:pPr lvl="1"/>
            <a:r>
              <a:rPr lang="en-US" dirty="0" smtClean="0"/>
              <a:t>Use of annotation and notes correlated with higher grades</a:t>
            </a:r>
          </a:p>
          <a:p>
            <a:pPr lvl="1"/>
            <a:r>
              <a:rPr lang="en-US" dirty="0" smtClean="0"/>
              <a:t>Whether students shared or the depth of their use did not 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University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“Going Green” is valued by students</a:t>
            </a:r>
          </a:p>
          <a:p>
            <a:r>
              <a:rPr lang="en-US" dirty="0" smtClean="0"/>
              <a:t>eTextbooks are used in a “distracting” environment — the </a:t>
            </a:r>
            <a:r>
              <a:rPr lang="en-US" dirty="0" err="1" smtClean="0"/>
              <a:t>Facebook</a:t>
            </a:r>
            <a:r>
              <a:rPr lang="en-US" dirty="0" smtClean="0"/>
              <a:t> temptation</a:t>
            </a:r>
          </a:p>
          <a:p>
            <a:endParaRPr lang="en-US" dirty="0" smtClean="0"/>
          </a:p>
          <a:p>
            <a:r>
              <a:rPr lang="en-US" dirty="0" smtClean="0"/>
              <a:t>Faculty generally supportive, but have yet to adapt teaching to new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914400"/>
            <a:ext cx="5715000" cy="5105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David W. Lewis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dlewis@iupui.edu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en-US" sz="5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Dr. Jon Rickman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rickman@nwmissouri.edu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en-US" sz="5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Dr. Roger Von Holzen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rvh@nwmissouri.edu </a:t>
            </a:r>
            <a:endParaRPr lang="en-US" sz="44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sz="26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44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44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2590800" cy="48101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 descr="32981513.JPG.jpeg"/>
          <p:cNvPicPr>
            <a:picLocks noChangeAspect="1"/>
          </p:cNvPicPr>
          <p:nvPr/>
        </p:nvPicPr>
        <p:blipFill>
          <a:blip r:embed="rId2" cstate="print"/>
          <a:srcRect l="-89745" r="-89745"/>
          <a:stretch>
            <a:fillRect/>
          </a:stretch>
        </p:blipFill>
        <p:spPr>
          <a:xfrm>
            <a:off x="-907867" y="185415"/>
            <a:ext cx="4340128" cy="1938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3630" y="185415"/>
            <a:ext cx="4177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Stephen E. Lucas</a:t>
            </a:r>
          </a:p>
          <a:p>
            <a:r>
              <a:rPr lang="en-US" sz="2000" b="1" i="1" dirty="0" smtClean="0">
                <a:solidFill>
                  <a:schemeClr val="bg1"/>
                </a:solidFill>
              </a:rPr>
              <a:t>The Art of Public Speaking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McGraw-Hill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10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Edition  2008  paperback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978-0-07-730629-8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8622" y="2154296"/>
            <a:ext cx="12536563" cy="4383747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1800" b="1" dirty="0" smtClean="0"/>
              <a:t>List Price:  $117.75</a:t>
            </a:r>
          </a:p>
          <a:p>
            <a:pPr>
              <a:buNone/>
            </a:pPr>
            <a:r>
              <a:rPr lang="en-US" sz="1800" b="1" dirty="0" smtClean="0"/>
              <a:t>Used Campus Bookstore:  $93.70	</a:t>
            </a:r>
          </a:p>
          <a:p>
            <a:pPr>
              <a:buNone/>
            </a:pPr>
            <a:r>
              <a:rPr lang="en-US" sz="1800" b="1" dirty="0" smtClean="0"/>
              <a:t>Amazon :  $91.21</a:t>
            </a:r>
          </a:p>
          <a:p>
            <a:pPr>
              <a:buNone/>
            </a:pPr>
            <a:r>
              <a:rPr lang="en-US" sz="1800" b="1" dirty="0" smtClean="0"/>
              <a:t>Kindle edition:  $80.00</a:t>
            </a:r>
          </a:p>
          <a:p>
            <a:pPr>
              <a:buNone/>
            </a:pPr>
            <a:r>
              <a:rPr lang="en-US" sz="1800" b="1" dirty="0" smtClean="0"/>
              <a:t>Half.com unopened:  $70.00</a:t>
            </a:r>
          </a:p>
          <a:p>
            <a:pPr>
              <a:buNone/>
            </a:pPr>
            <a:r>
              <a:rPr lang="en-US" sz="1800" b="1" dirty="0" smtClean="0"/>
              <a:t>Amazon used:  from $59.99</a:t>
            </a:r>
          </a:p>
          <a:p>
            <a:pPr>
              <a:buNone/>
            </a:pPr>
            <a:r>
              <a:rPr lang="en-US" sz="1800" b="1" dirty="0" smtClean="0"/>
              <a:t>Chegg.com paper semester rental:  $47.69</a:t>
            </a:r>
          </a:p>
          <a:p>
            <a:pPr>
              <a:buNone/>
            </a:pPr>
            <a:r>
              <a:rPr lang="en-US" sz="1800" b="1" dirty="0" smtClean="0"/>
              <a:t>CourseSmart e-textbook 180 day rental:  $40.88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9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Edition 2006</a:t>
            </a:r>
          </a:p>
          <a:p>
            <a:pPr>
              <a:buNone/>
            </a:pPr>
            <a:r>
              <a:rPr lang="en-US" sz="1800" b="1" dirty="0" smtClean="0"/>
              <a:t>Amazon “new”:  from $19.98</a:t>
            </a:r>
          </a:p>
          <a:p>
            <a:pPr>
              <a:buNone/>
            </a:pPr>
            <a:r>
              <a:rPr lang="en-US" sz="1800" b="1" dirty="0" smtClean="0"/>
              <a:t>Half.com “like new”:  from $8.09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% of List Price</a:t>
            </a:r>
          </a:p>
          <a:p>
            <a:pPr>
              <a:buNone/>
            </a:pPr>
            <a:r>
              <a:rPr lang="en-US" sz="1800" b="1" dirty="0" smtClean="0"/>
              <a:t>79.6%</a:t>
            </a:r>
          </a:p>
          <a:p>
            <a:pPr>
              <a:buNone/>
            </a:pPr>
            <a:r>
              <a:rPr lang="en-US" sz="1800" b="1" dirty="0" smtClean="0"/>
              <a:t>77.5%</a:t>
            </a:r>
          </a:p>
          <a:p>
            <a:pPr>
              <a:buNone/>
            </a:pPr>
            <a:r>
              <a:rPr lang="en-US" sz="1800" b="1" dirty="0" smtClean="0"/>
              <a:t>67.8%</a:t>
            </a:r>
          </a:p>
          <a:p>
            <a:pPr>
              <a:buNone/>
            </a:pPr>
            <a:r>
              <a:rPr lang="en-US" sz="1800" b="1" dirty="0" smtClean="0"/>
              <a:t>59.9%</a:t>
            </a:r>
          </a:p>
          <a:p>
            <a:pPr>
              <a:buNone/>
            </a:pPr>
            <a:r>
              <a:rPr lang="en-US" sz="1800" b="1" dirty="0" smtClean="0"/>
              <a:t>50.9%</a:t>
            </a:r>
          </a:p>
          <a:p>
            <a:pPr>
              <a:buNone/>
            </a:pPr>
            <a:r>
              <a:rPr lang="en-US" sz="1800" b="1" dirty="0" smtClean="0"/>
              <a:t>40.5%</a:t>
            </a:r>
          </a:p>
          <a:p>
            <a:pPr>
              <a:buNone/>
            </a:pPr>
            <a:r>
              <a:rPr lang="en-US" sz="1800" b="1" dirty="0" smtClean="0"/>
              <a:t>34.7%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17.0%</a:t>
            </a:r>
          </a:p>
          <a:p>
            <a:pPr>
              <a:buNone/>
            </a:pPr>
            <a:r>
              <a:rPr lang="en-US" sz="1800" b="1" dirty="0" smtClean="0"/>
              <a:t>  7.7%</a:t>
            </a:r>
            <a:endParaRPr lang="en-US"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74400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“This semester (Spring 2009) the average student bought 5.3 textbooks (2.2 new and 3.1 used) spending an average of $333 for both new and used textbooks. (Source: Student Monitor 2009).” 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99"/>
                </a:solidFill>
              </a:rPr>
              <a:t>	</a:t>
            </a:r>
            <a:r>
              <a:rPr lang="en-US" sz="2000" dirty="0" smtClean="0">
                <a:solidFill>
                  <a:srgbClr val="FFFF99"/>
                </a:solidFill>
              </a:rPr>
              <a:t>— </a:t>
            </a:r>
            <a:r>
              <a:rPr lang="en-US" dirty="0" smtClean="0">
                <a:solidFill>
                  <a:srgbClr val="FFFF99"/>
                </a:solidFill>
              </a:rPr>
              <a:t>www.solutionsforstudentsuccess.org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“While this information varies based on factors such as course load and subject matter, students estimated spending an average of $702 on required course materials during the 2006-07 academic year according to NACS’ </a:t>
            </a:r>
            <a:r>
              <a:rPr lang="en-US" sz="2000" b="1" i="1" dirty="0" smtClean="0">
                <a:solidFill>
                  <a:schemeClr val="bg1"/>
                </a:solidFill>
              </a:rPr>
              <a:t>Student Watch</a:t>
            </a:r>
            <a:r>
              <a:rPr lang="en-US" sz="2000" b="1" i="1" baseline="30000" dirty="0" smtClean="0">
                <a:solidFill>
                  <a:schemeClr val="bg1"/>
                </a:solidFill>
              </a:rPr>
              <a:t>™</a:t>
            </a:r>
            <a:r>
              <a:rPr lang="en-US" sz="2000" b="1" i="1" dirty="0" smtClean="0">
                <a:solidFill>
                  <a:schemeClr val="bg1"/>
                </a:solidFill>
              </a:rPr>
              <a:t> 2008 report.</a:t>
            </a:r>
            <a:r>
              <a:rPr lang="en-US" sz="2000" b="1" dirty="0" smtClean="0">
                <a:solidFill>
                  <a:schemeClr val="bg1"/>
                </a:solidFill>
              </a:rPr>
              <a:t>” 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rgbClr val="FFFF99"/>
                </a:solidFill>
              </a:rPr>
              <a:t>— nacs.org/advocacynewsmedia/faqs/faqontextbooks.aspx</a:t>
            </a:r>
          </a:p>
          <a:p>
            <a:pPr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b="1" dirty="0" smtClean="0">
                <a:solidFill>
                  <a:schemeClr val="bg1"/>
                </a:solidFill>
              </a:rPr>
              <a:t>Students spend an average of $900 a year on textbooks—20 percent of tuition at an average university and half of tuition at a community college.”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rgbClr val="FFFF99"/>
                </a:solidFill>
              </a:rPr>
              <a:t>— uspirg.org/higher-education</a:t>
            </a:r>
            <a:endParaRPr lang="en-US" b="1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dirty="0" smtClean="0"/>
              <a:t> New </a:t>
            </a:r>
            <a:r>
              <a:rPr lang="en-US" dirty="0"/>
              <a:t>Textbook</a:t>
            </a:r>
            <a:r>
              <a:rPr lang="en-US" dirty="0" smtClean="0"/>
              <a:t> $ </a:t>
            </a:r>
            <a:r>
              <a:rPr lang="en-US" dirty="0"/>
              <a:t>Goes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12838" y="1416050"/>
          <a:ext cx="7146925" cy="501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2743200" y="1752600"/>
            <a:ext cx="11858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n-ea"/>
                <a:cs typeface="+mn-cs"/>
              </a:rPr>
              <a:t>4.5%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719513" y="2320925"/>
            <a:ext cx="765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n-ea"/>
                <a:cs typeface="+mn-cs"/>
              </a:rPr>
              <a:t>11.7%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686300" y="2692400"/>
            <a:ext cx="649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n-ea"/>
                <a:cs typeface="+mn-cs"/>
              </a:rPr>
              <a:t>7.0%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192463" y="4970463"/>
            <a:ext cx="7651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n-ea"/>
                <a:cs typeface="+mn-cs"/>
              </a:rPr>
              <a:t>57.6%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005013" y="3201988"/>
            <a:ext cx="7651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n-ea"/>
                <a:cs typeface="+mn-cs"/>
              </a:rPr>
              <a:t>19.2%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dirty="0" smtClean="0"/>
              <a:t> $</a:t>
            </a:r>
            <a:r>
              <a:rPr lang="en-US" dirty="0"/>
              <a:t>4.7 Billion Goes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12838" y="1416050"/>
          <a:ext cx="7146925" cy="501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2743200" y="1600200"/>
            <a:ext cx="11858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$211 Million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581400" y="2286000"/>
            <a:ext cx="14931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$550 Million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4343400" y="2819400"/>
            <a:ext cx="14931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$329 Million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3192463" y="4970463"/>
            <a:ext cx="14032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$2.7 Billion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752600" y="3059668"/>
            <a:ext cx="14931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$902 Million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Interest - </a:t>
            </a:r>
            <a:r>
              <a:rPr lang="en-US" dirty="0"/>
              <a:t>$550 </a:t>
            </a:r>
            <a:r>
              <a:rPr lang="en-US" dirty="0" smtClean="0"/>
              <a:t>Million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Academic inventions in medicine, plant genetics, and alternative energy helped to spur the creation of a record 549 new university spinoff companies in the 2008 fiscal year, while generating more than $2.4-billion in licensing revenue for 156 institutions and their inventors, according to a survey released on Monday. 	</a:t>
            </a:r>
          </a:p>
          <a:p>
            <a:pPr lvl="1">
              <a:spcBef>
                <a:spcPct val="0"/>
              </a:spcBef>
            </a:pPr>
            <a:r>
              <a:rPr lang="en-US" sz="1400" dirty="0" smtClean="0"/>
              <a:t>“University Inventions Sparked Record Number of Companies in 2008,” February 15, 2010 </a:t>
            </a:r>
            <a:r>
              <a:rPr lang="en-US" sz="1400" dirty="0" smtClean="0">
                <a:hlinkClick r:id="rId2"/>
              </a:rPr>
              <a:t>http://chronicle.com/article/University-Inventions-Spark/64204/</a:t>
            </a:r>
            <a:endParaRPr lang="en-US" sz="1400" dirty="0" smtClean="0"/>
          </a:p>
          <a:p>
            <a:pPr>
              <a:spcBef>
                <a:spcPct val="0"/>
              </a:spcBef>
              <a:buNone/>
            </a:pP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smtClean="0"/>
              <a:t>Author royalties are 23% as large as licensing revenues.  If colleges and universities took half they would generate $275 million annually.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vs Digital</a:t>
            </a:r>
          </a:p>
          <a:p>
            <a:pPr lvl="1"/>
            <a:r>
              <a:rPr lang="en-US" dirty="0" smtClean="0"/>
              <a:t>With good print-on-demand and reasonable reading devices this distinction become less important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Economic Model</a:t>
            </a:r>
          </a:p>
          <a:p>
            <a:pPr lvl="1"/>
            <a:r>
              <a:rPr lang="en-US" dirty="0" smtClean="0"/>
              <a:t>Open vs Proprietary</a:t>
            </a:r>
          </a:p>
          <a:p>
            <a:pPr lvl="1"/>
            <a:r>
              <a:rPr lang="en-US" dirty="0" smtClean="0"/>
              <a:t>Who Pays?  Student or University</a:t>
            </a:r>
          </a:p>
          <a:p>
            <a:pPr lvl="1"/>
            <a:r>
              <a:rPr lang="en-US" dirty="0" smtClean="0"/>
              <a:t>Item-by-Item vs Site License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66"/>
      </a:hlink>
      <a:folHlink>
        <a:srgbClr val="FFFF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2518</TotalTime>
  <Words>1024</Words>
  <Application>Microsoft Office PowerPoint</Application>
  <PresentationFormat>On-screen Show (4:3)</PresentationFormat>
  <Paragraphs>254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Dealing with the Changing World of eTextbooks</vt:lpstr>
      <vt:lpstr>Why Textbooks Matter</vt:lpstr>
      <vt:lpstr>Slide 3</vt:lpstr>
      <vt:lpstr>Slide 4</vt:lpstr>
      <vt:lpstr>Slide 5</vt:lpstr>
      <vt:lpstr>Where New Textbook $ Goes</vt:lpstr>
      <vt:lpstr>Where $4.7 Billion Goes</vt:lpstr>
      <vt:lpstr>Faculty Interest - $550 Million</vt:lpstr>
      <vt:lpstr>Issues</vt:lpstr>
      <vt:lpstr>Presenters’ Environment</vt:lpstr>
      <vt:lpstr>Slide 11</vt:lpstr>
      <vt:lpstr>Northwest’s eTextbook Project</vt:lpstr>
      <vt:lpstr>Phase I—Sony eReaders</vt:lpstr>
      <vt:lpstr>Phase I Findings</vt:lpstr>
      <vt:lpstr>Phase I Findings</vt:lpstr>
      <vt:lpstr>Phase II—Notebook Computers</vt:lpstr>
      <vt:lpstr>Phase II Deployment</vt:lpstr>
      <vt:lpstr>Slide 18</vt:lpstr>
      <vt:lpstr>Slide 19</vt:lpstr>
      <vt:lpstr>Slide 20</vt:lpstr>
      <vt:lpstr>Phase II Findings</vt:lpstr>
      <vt:lpstr>Phase III—Integration of eTextbooks and Electronic Resources</vt:lpstr>
      <vt:lpstr>Present Status</vt:lpstr>
      <vt:lpstr>Goal: Integrated Interactive eTextbooks</vt:lpstr>
      <vt:lpstr>Slide 25</vt:lpstr>
      <vt:lpstr>Slide 26</vt:lpstr>
      <vt:lpstr>Moving Forward</vt:lpstr>
      <vt:lpstr>Indiana University Study</vt:lpstr>
      <vt:lpstr>Indiana University Study</vt:lpstr>
      <vt:lpstr>Indiana University Study</vt:lpstr>
      <vt:lpstr>Indiana University Study</vt:lpstr>
      <vt:lpstr>Indiana University Study</vt:lpstr>
      <vt:lpstr>Indiana University Study</vt:lpstr>
      <vt:lpstr>Slide 34</vt:lpstr>
    </vt:vector>
  </TitlesOfParts>
  <Company>Northwest Missouri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Universities do not have to be Expensive</dc:title>
  <dc:creator>Electronic Campus</dc:creator>
  <cp:lastModifiedBy>Electronic Campus</cp:lastModifiedBy>
  <cp:revision>229</cp:revision>
  <dcterms:created xsi:type="dcterms:W3CDTF">2010-09-17T13:49:51Z</dcterms:created>
  <dcterms:modified xsi:type="dcterms:W3CDTF">2010-10-05T19:33:51Z</dcterms:modified>
</cp:coreProperties>
</file>