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8" r:id="rId5"/>
    <p:sldId id="257" r:id="rId6"/>
    <p:sldId id="271" r:id="rId7"/>
    <p:sldId id="285" r:id="rId8"/>
    <p:sldId id="286" r:id="rId9"/>
    <p:sldId id="287" r:id="rId10"/>
    <p:sldId id="289" r:id="rId11"/>
    <p:sldId id="29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55AD"/>
    <a:srgbClr val="F4C914"/>
    <a:srgbClr val="006A4E"/>
    <a:srgbClr val="F3F076"/>
    <a:srgbClr val="174E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19" autoAdjust="0"/>
  </p:normalViewPr>
  <p:slideViewPr>
    <p:cSldViewPr snapToGrid="0">
      <p:cViewPr>
        <p:scale>
          <a:sx n="58" d="100"/>
          <a:sy n="58" d="100"/>
        </p:scale>
        <p:origin x="796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5410725-7E70-4A6E-9DD7-85466B67A45A}"/>
              </a:ext>
            </a:extLst>
          </p:cNvPr>
          <p:cNvSpPr/>
          <p:nvPr/>
        </p:nvSpPr>
        <p:spPr>
          <a:xfrm>
            <a:off x="0" y="0"/>
            <a:ext cx="12192000" cy="1490797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6FA19D-0CBA-426C-AB1F-FFE995B93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32" y="119198"/>
            <a:ext cx="6067425" cy="1371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966394-565B-4877-9440-4DAF046C6272}"/>
              </a:ext>
            </a:extLst>
          </p:cNvPr>
          <p:cNvSpPr txBox="1"/>
          <p:nvPr/>
        </p:nvSpPr>
        <p:spPr>
          <a:xfrm>
            <a:off x="744179" y="3625306"/>
            <a:ext cx="578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Bearcat Equity</a:t>
            </a:r>
          </a:p>
        </p:txBody>
      </p:sp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A0A2D-D997-4B43-A2D1-F131C1214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408" y="914643"/>
            <a:ext cx="694219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latin typeface="Franklin Gothic Book (Body)"/>
              </a:rPr>
              <a:t>About the Project</a:t>
            </a:r>
            <a:endParaRPr lang="en-US" b="1" dirty="0">
              <a:latin typeface="Franklin Gothic Book (Body)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239041-F0D5-4C05-B2AF-ACD35D994D30}"/>
              </a:ext>
            </a:extLst>
          </p:cNvPr>
          <p:cNvSpPr txBox="1"/>
          <p:nvPr/>
        </p:nvSpPr>
        <p:spPr>
          <a:xfrm>
            <a:off x="1352550" y="1674606"/>
            <a:ext cx="10313031" cy="347662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Northwest Missouri State University is committed to providing a welcoming and safe experience. This project is part of the initiative to assist with providing bias-free and discrimination-free community.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Bearcat Equity is a mobile application which allows the students, faculty and staff of Northwest to report any prejudice from their mobile devices.                                                                             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This application has three roles :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Standard User( Student, Faculty, Staff).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Committee Member User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Administrator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After a concern is raised, the Bias Response Team Committee will generate an action response. Based on the action response, a formal investigation is conducted by the University Police Department or concerned authorities. </a:t>
            </a:r>
          </a:p>
        </p:txBody>
      </p:sp>
      <p:sp>
        <p:nvSpPr>
          <p:cNvPr id="3" name="Flowchart: Off-page Connector 2">
            <a:extLst>
              <a:ext uri="{FF2B5EF4-FFF2-40B4-BE49-F238E27FC236}">
                <a16:creationId xmlns:a16="http://schemas.microsoft.com/office/drawing/2014/main" id="{82B0A6E2-E98A-49ED-9A79-EF6656C9492C}"/>
              </a:ext>
            </a:extLst>
          </p:cNvPr>
          <p:cNvSpPr/>
          <p:nvPr/>
        </p:nvSpPr>
        <p:spPr>
          <a:xfrm>
            <a:off x="0" y="-19050"/>
            <a:ext cx="1136428" cy="5151231"/>
          </a:xfrm>
          <a:prstGeom prst="flowChartOffpageConnector">
            <a:avLst/>
          </a:prstGeom>
          <a:solidFill>
            <a:srgbClr val="006A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8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22535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78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878357-CF40-4004-AB6E-E04E41B74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511" y="648734"/>
            <a:ext cx="5453741" cy="1450757"/>
          </a:xfrm>
        </p:spPr>
        <p:txBody>
          <a:bodyPr>
            <a:normAutofit/>
          </a:bodyPr>
          <a:lstStyle/>
          <a:p>
            <a:r>
              <a:rPr lang="en-US" b="1" dirty="0">
                <a:latin typeface="Franklin Gothic Book (Body)"/>
              </a:rPr>
              <a:t>Development Tools</a:t>
            </a:r>
          </a:p>
        </p:txBody>
      </p:sp>
      <p:cxnSp>
        <p:nvCxnSpPr>
          <p:cNvPr id="1037" name="Straight Connector 80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553" y="2267421"/>
            <a:ext cx="48463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9DAB8-C938-4050-815A-563B26DA7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9940" y="2603282"/>
            <a:ext cx="5453739" cy="3454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Backend</a:t>
            </a:r>
            <a:r>
              <a:rPr lang="en-US" dirty="0"/>
              <a:t>		: NodeJS</a:t>
            </a:r>
          </a:p>
          <a:p>
            <a:pPr marL="0" indent="0">
              <a:buNone/>
            </a:pPr>
            <a:r>
              <a:rPr lang="en-US" b="1" dirty="0"/>
              <a:t>Frontend</a:t>
            </a:r>
            <a:r>
              <a:rPr lang="en-US" dirty="0"/>
              <a:t>		: </a:t>
            </a:r>
            <a:r>
              <a:rPr lang="en-US" dirty="0" err="1"/>
              <a:t>VueJS</a:t>
            </a:r>
            <a:r>
              <a:rPr lang="en-US" dirty="0"/>
              <a:t>, Ionic</a:t>
            </a:r>
          </a:p>
          <a:p>
            <a:pPr marL="0" indent="0">
              <a:buNone/>
            </a:pPr>
            <a:r>
              <a:rPr lang="en-US" b="1" dirty="0"/>
              <a:t>Database</a:t>
            </a:r>
            <a:r>
              <a:rPr lang="en-US" dirty="0"/>
              <a:t>	: MySQL</a:t>
            </a:r>
          </a:p>
          <a:p>
            <a:pPr marL="0" indent="0">
              <a:buNone/>
            </a:pPr>
            <a:r>
              <a:rPr lang="en-US" b="1" dirty="0"/>
              <a:t>Framework	</a:t>
            </a:r>
            <a:r>
              <a:rPr lang="en-US" dirty="0"/>
              <a:t>: Ionic Framework</a:t>
            </a:r>
          </a:p>
          <a:p>
            <a:pPr marL="0" indent="0">
              <a:buNone/>
            </a:pPr>
            <a:r>
              <a:rPr lang="en-US" b="1" dirty="0"/>
              <a:t>Cross-Platform Native Runtime</a:t>
            </a:r>
            <a:r>
              <a:rPr lang="en-US" dirty="0"/>
              <a:t>: </a:t>
            </a:r>
            <a:r>
              <a:rPr lang="en-US" dirty="0" err="1"/>
              <a:t>CapacitorJS</a:t>
            </a:r>
            <a:endParaRPr lang="en-US" dirty="0"/>
          </a:p>
        </p:txBody>
      </p:sp>
      <p:pic>
        <p:nvPicPr>
          <p:cNvPr id="1026" name="Picture 2" descr="Vue.JS Logo transparent PNG - StickPNG">
            <a:extLst>
              <a:ext uri="{FF2B5EF4-FFF2-40B4-BE49-F238E27FC236}">
                <a16:creationId xmlns:a16="http://schemas.microsoft.com/office/drawing/2014/main" id="{7A09BD6E-7AB1-48D8-9EAB-D9EF0F147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8252" y="769961"/>
            <a:ext cx="2249008" cy="224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9E0CD60D-E704-4917-91A8-3D07DF446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9318520" y="1224573"/>
            <a:ext cx="2249008" cy="74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Rectangle 82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Flowchart: Off-page Connector 25">
            <a:extLst>
              <a:ext uri="{FF2B5EF4-FFF2-40B4-BE49-F238E27FC236}">
                <a16:creationId xmlns:a16="http://schemas.microsoft.com/office/drawing/2014/main" id="{BD18906A-E204-4B1F-A13A-7DCA82EDE2A4}"/>
              </a:ext>
            </a:extLst>
          </p:cNvPr>
          <p:cNvSpPr/>
          <p:nvPr/>
        </p:nvSpPr>
        <p:spPr>
          <a:xfrm>
            <a:off x="-12784" y="0"/>
            <a:ext cx="1136428" cy="5151231"/>
          </a:xfrm>
          <a:prstGeom prst="flowChartOffpageConnector">
            <a:avLst/>
          </a:prstGeom>
          <a:solidFill>
            <a:srgbClr val="006A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80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51A123-7A0C-48E0-AC35-856D0C986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3937" y="2274640"/>
            <a:ext cx="1249132" cy="1249132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ED18D64A-35CE-4383-816B-15E377D36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383" y="375287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59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D471D8B-AD22-4273-908C-BDDAB03CD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992" y="573018"/>
            <a:ext cx="5733435" cy="57448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C7A994-AFBF-489B-AF41-AE381AA0CDBB}"/>
              </a:ext>
            </a:extLst>
          </p:cNvPr>
          <p:cNvSpPr txBox="1"/>
          <p:nvPr/>
        </p:nvSpPr>
        <p:spPr>
          <a:xfrm>
            <a:off x="533400" y="219075"/>
            <a:ext cx="453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 (Body)"/>
                <a:ea typeface="+mj-ea"/>
                <a:cs typeface="+mj-cs"/>
              </a:rPr>
              <a:t>Login</a:t>
            </a:r>
            <a:endParaRPr lang="en-US" sz="1800" b="1" spc="-50" dirty="0">
              <a:solidFill>
                <a:schemeClr val="tx1">
                  <a:lumMod val="75000"/>
                  <a:lumOff val="25000"/>
                </a:schemeClr>
              </a:solidFill>
              <a:latin typeface="Franklin Gothic Book (Body)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98953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C7A994-AFBF-489B-AF41-AE381AA0CDBB}"/>
              </a:ext>
            </a:extLst>
          </p:cNvPr>
          <p:cNvSpPr txBox="1"/>
          <p:nvPr/>
        </p:nvSpPr>
        <p:spPr>
          <a:xfrm>
            <a:off x="533400" y="219075"/>
            <a:ext cx="453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 (Body)"/>
                <a:ea typeface="+mj-ea"/>
                <a:cs typeface="+mj-cs"/>
              </a:rPr>
              <a:t>Home</a:t>
            </a:r>
            <a:endParaRPr lang="en-US" sz="1800" b="1" spc="-50" dirty="0">
              <a:solidFill>
                <a:schemeClr val="tx1">
                  <a:lumMod val="75000"/>
                  <a:lumOff val="25000"/>
                </a:schemeClr>
              </a:solidFill>
              <a:latin typeface="Franklin Gothic Book (Body)"/>
              <a:ea typeface="+mj-ea"/>
              <a:cs typeface="+mj-cs"/>
            </a:endParaRPr>
          </a:p>
        </p:txBody>
      </p:sp>
      <p:pic>
        <p:nvPicPr>
          <p:cNvPr id="6" name="Picture 5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2CB472AE-2821-4F0A-8E6B-E9726B19D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8130"/>
            <a:ext cx="5967275" cy="5979152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BF7295F-CE2A-4F81-9BC3-5F1B52846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275" y="738130"/>
            <a:ext cx="5967275" cy="597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C7A994-AFBF-489B-AF41-AE381AA0CDBB}"/>
              </a:ext>
            </a:extLst>
          </p:cNvPr>
          <p:cNvSpPr txBox="1"/>
          <p:nvPr/>
        </p:nvSpPr>
        <p:spPr>
          <a:xfrm>
            <a:off x="566451" y="241109"/>
            <a:ext cx="453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 (Body)"/>
                <a:ea typeface="+mj-ea"/>
                <a:cs typeface="+mj-cs"/>
              </a:rPr>
              <a:t>Check Status Tab</a:t>
            </a:r>
            <a:endParaRPr lang="en-US" sz="1800" b="1" spc="-50" dirty="0">
              <a:solidFill>
                <a:schemeClr val="tx1">
                  <a:lumMod val="75000"/>
                  <a:lumOff val="25000"/>
                </a:schemeClr>
              </a:solidFill>
              <a:latin typeface="Franklin Gothic Book (Body)"/>
              <a:ea typeface="+mj-ea"/>
              <a:cs typeface="+mj-cs"/>
            </a:endParaRPr>
          </a:p>
        </p:txBody>
      </p:sp>
      <p:pic>
        <p:nvPicPr>
          <p:cNvPr id="3" name="Picture 2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13CA607D-6F0B-4ECB-85C1-1C75C320B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9527"/>
            <a:ext cx="5982159" cy="5994066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F95BA78-0AE9-48EB-AAFC-70B3B3FF2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48299"/>
            <a:ext cx="5844890" cy="5856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E4EE43-265C-4F96-87AB-3A74035E8A44}"/>
              </a:ext>
            </a:extLst>
          </p:cNvPr>
          <p:cNvSpPr txBox="1"/>
          <p:nvPr/>
        </p:nvSpPr>
        <p:spPr>
          <a:xfrm>
            <a:off x="7282149" y="241109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 (Body)"/>
                <a:ea typeface="+mj-ea"/>
                <a:cs typeface="+mj-cs"/>
              </a:rPr>
              <a:t>User Report </a:t>
            </a:r>
          </a:p>
        </p:txBody>
      </p:sp>
    </p:spTree>
    <p:extLst>
      <p:ext uri="{BB962C8B-B14F-4D97-AF65-F5344CB8AC3E}">
        <p14:creationId xmlns:p14="http://schemas.microsoft.com/office/powerpoint/2010/main" val="2099846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C7A994-AFBF-489B-AF41-AE381AA0CDBB}"/>
              </a:ext>
            </a:extLst>
          </p:cNvPr>
          <p:cNvSpPr txBox="1"/>
          <p:nvPr/>
        </p:nvSpPr>
        <p:spPr>
          <a:xfrm>
            <a:off x="566451" y="241109"/>
            <a:ext cx="453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 (Body)"/>
                <a:ea typeface="+mj-ea"/>
                <a:cs typeface="+mj-cs"/>
              </a:rPr>
              <a:t>Admin Tab</a:t>
            </a:r>
            <a:endParaRPr lang="en-US" sz="1800" b="1" spc="-50" dirty="0">
              <a:solidFill>
                <a:schemeClr val="tx1">
                  <a:lumMod val="75000"/>
                  <a:lumOff val="25000"/>
                </a:schemeClr>
              </a:solidFill>
              <a:latin typeface="Franklin Gothic Book (Body)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E4EE43-265C-4F96-87AB-3A74035E8A44}"/>
              </a:ext>
            </a:extLst>
          </p:cNvPr>
          <p:cNvSpPr txBox="1"/>
          <p:nvPr/>
        </p:nvSpPr>
        <p:spPr>
          <a:xfrm>
            <a:off x="7282149" y="241109"/>
            <a:ext cx="4772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 (Body)"/>
                <a:ea typeface="+mj-ea"/>
                <a:cs typeface="+mj-cs"/>
              </a:rPr>
              <a:t>Admin Report Details</a:t>
            </a:r>
          </a:p>
        </p:txBody>
      </p:sp>
      <p:pic>
        <p:nvPicPr>
          <p:cNvPr id="6" name="Picture 5" descr="A picture containing text, electronics, parking&#10;&#10;Description automatically generated">
            <a:extLst>
              <a:ext uri="{FF2B5EF4-FFF2-40B4-BE49-F238E27FC236}">
                <a16:creationId xmlns:a16="http://schemas.microsoft.com/office/drawing/2014/main" id="{BDDC4BF2-ED03-40CD-A1FA-9A6DBB22D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5759" y="727502"/>
            <a:ext cx="6118320" cy="6130498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0675919-B5F7-46E6-B095-B6FB7C945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630" y="727502"/>
            <a:ext cx="6118320" cy="613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32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C7A994-AFBF-489B-AF41-AE381AA0CDBB}"/>
              </a:ext>
            </a:extLst>
          </p:cNvPr>
          <p:cNvSpPr txBox="1"/>
          <p:nvPr/>
        </p:nvSpPr>
        <p:spPr>
          <a:xfrm>
            <a:off x="566451" y="241109"/>
            <a:ext cx="453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 (Body)"/>
                <a:ea typeface="+mj-ea"/>
                <a:cs typeface="+mj-cs"/>
              </a:rPr>
              <a:t>Manage Members</a:t>
            </a:r>
            <a:endParaRPr lang="en-US" sz="1800" b="1" spc="-50" dirty="0">
              <a:solidFill>
                <a:schemeClr val="tx1">
                  <a:lumMod val="75000"/>
                  <a:lumOff val="25000"/>
                </a:schemeClr>
              </a:solidFill>
              <a:latin typeface="Franklin Gothic Book (Body)"/>
              <a:ea typeface="+mj-ea"/>
              <a:cs typeface="+mj-cs"/>
            </a:endParaRPr>
          </a:p>
        </p:txBody>
      </p:sp>
      <p:pic>
        <p:nvPicPr>
          <p:cNvPr id="3" name="Picture 2" descr="A picture containing text, monitor, screenshot&#10;&#10;Description automatically generated">
            <a:extLst>
              <a:ext uri="{FF2B5EF4-FFF2-40B4-BE49-F238E27FC236}">
                <a16:creationId xmlns:a16="http://schemas.microsoft.com/office/drawing/2014/main" id="{70E87C61-68F6-4B77-8255-114B67AD4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200" y="616903"/>
            <a:ext cx="6151733" cy="616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05011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{24D3D8DD-7992-4FFA-9D53-119F9DC34281}tf33845126_win32</Template>
  <TotalTime>5939</TotalTime>
  <Words>158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Bookman Old Style</vt:lpstr>
      <vt:lpstr>Calibri</vt:lpstr>
      <vt:lpstr>Franklin Gothic Book</vt:lpstr>
      <vt:lpstr>Franklin Gothic Book (Body)</vt:lpstr>
      <vt:lpstr>1_RetrospectVTI</vt:lpstr>
      <vt:lpstr>PowerPoint Presentation</vt:lpstr>
      <vt:lpstr>About the Project</vt:lpstr>
      <vt:lpstr>Development Tools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Waddankeri,Soumya Chidambar Rao</dc:creator>
  <cp:lastModifiedBy>Waddankeri,Soumya Chidambar Rao</cp:lastModifiedBy>
  <cp:revision>114</cp:revision>
  <dcterms:created xsi:type="dcterms:W3CDTF">2021-10-04T20:46:50Z</dcterms:created>
  <dcterms:modified xsi:type="dcterms:W3CDTF">2021-10-11T13:35:02Z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